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 id="2147483767" r:id="rId2"/>
    <p:sldMasterId id="2147483771" r:id="rId3"/>
    <p:sldMasterId id="2147483963" r:id="rId4"/>
    <p:sldMasterId id="2147483976" r:id="rId5"/>
    <p:sldMasterId id="2147484229" r:id="rId6"/>
  </p:sldMasterIdLst>
  <p:notesMasterIdLst>
    <p:notesMasterId r:id="rId48"/>
  </p:notesMasterIdLst>
  <p:handoutMasterIdLst>
    <p:handoutMasterId r:id="rId49"/>
  </p:handoutMasterIdLst>
  <p:sldIdLst>
    <p:sldId id="498" r:id="rId7"/>
    <p:sldId id="676" r:id="rId8"/>
    <p:sldId id="673" r:id="rId9"/>
    <p:sldId id="674" r:id="rId10"/>
    <p:sldId id="622" r:id="rId11"/>
    <p:sldId id="672" r:id="rId12"/>
    <p:sldId id="671" r:id="rId13"/>
    <p:sldId id="683" r:id="rId14"/>
    <p:sldId id="664" r:id="rId15"/>
    <p:sldId id="665" r:id="rId16"/>
    <p:sldId id="667" r:id="rId17"/>
    <p:sldId id="685" r:id="rId18"/>
    <p:sldId id="663" r:id="rId19"/>
    <p:sldId id="669" r:id="rId20"/>
    <p:sldId id="630" r:id="rId21"/>
    <p:sldId id="631" r:id="rId22"/>
    <p:sldId id="678" r:id="rId23"/>
    <p:sldId id="682" r:id="rId24"/>
    <p:sldId id="659" r:id="rId25"/>
    <p:sldId id="633" r:id="rId26"/>
    <p:sldId id="634" r:id="rId27"/>
    <p:sldId id="677" r:id="rId28"/>
    <p:sldId id="660" r:id="rId29"/>
    <p:sldId id="680" r:id="rId30"/>
    <p:sldId id="657" r:id="rId31"/>
    <p:sldId id="658" r:id="rId32"/>
    <p:sldId id="640" r:id="rId33"/>
    <p:sldId id="641" r:id="rId34"/>
    <p:sldId id="642" r:id="rId35"/>
    <p:sldId id="643" r:id="rId36"/>
    <p:sldId id="644" r:id="rId37"/>
    <p:sldId id="645" r:id="rId38"/>
    <p:sldId id="646" r:id="rId39"/>
    <p:sldId id="647" r:id="rId40"/>
    <p:sldId id="648" r:id="rId41"/>
    <p:sldId id="649" r:id="rId42"/>
    <p:sldId id="650" r:id="rId43"/>
    <p:sldId id="651" r:id="rId44"/>
    <p:sldId id="652" r:id="rId45"/>
    <p:sldId id="655" r:id="rId46"/>
    <p:sldId id="656" r:id="rId47"/>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CC9900"/>
    <a:srgbClr val="B2B2B2"/>
    <a:srgbClr val="9F4603"/>
    <a:srgbClr val="EE6804"/>
    <a:srgbClr val="61616B"/>
    <a:srgbClr val="A8286B"/>
    <a:srgbClr val="68B4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87" autoAdjust="0"/>
    <p:restoredTop sz="93592" autoAdjust="0"/>
  </p:normalViewPr>
  <p:slideViewPr>
    <p:cSldViewPr>
      <p:cViewPr>
        <p:scale>
          <a:sx n="70" d="100"/>
          <a:sy n="70" d="100"/>
        </p:scale>
        <p:origin x="-594" y="-72"/>
      </p:cViewPr>
      <p:guideLst>
        <p:guide orient="horz" pos="1344"/>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77" d="100"/>
          <a:sy n="77" d="100"/>
        </p:scale>
        <p:origin x="-2094" y="9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b="0"/>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b="0"/>
              <a:t>© 2006, Cisco Systems, Inc. All rights reserved.</a:t>
            </a:r>
          </a:p>
          <a:p>
            <a:pPr algn="l" defTabSz="611188">
              <a:lnSpc>
                <a:spcPct val="100000"/>
              </a:lnSpc>
              <a:tabLst>
                <a:tab pos="2387600" algn="l"/>
                <a:tab pos="4830763" algn="l"/>
              </a:tabLst>
              <a:defRPr/>
            </a:pPr>
            <a:r>
              <a:rPr lang="en-US" sz="800" b="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b="0"/>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a:lnSpc>
                <a:spcPct val="100000"/>
              </a:lnSpc>
              <a:defRPr/>
            </a:pPr>
            <a:fld id="{8FCDF4A0-836C-4DC9-B66F-1A54256959B5}" type="slidenum">
              <a:rPr lang="en-US" sz="800" b="0"/>
              <a:pPr algn="r" defTabSz="903288">
                <a:lnSpc>
                  <a:spcPct val="100000"/>
                </a:lnSpc>
                <a:defRPr/>
              </a:pPr>
              <a:t>‹#›</a:t>
            </a:fld>
            <a:endParaRPr lang="en-US" sz="800" b="0"/>
          </a:p>
        </p:txBody>
      </p:sp>
    </p:spTree>
    <p:extLst>
      <p:ext uri="{BB962C8B-B14F-4D97-AF65-F5344CB8AC3E}">
        <p14:creationId xmlns:p14="http://schemas.microsoft.com/office/powerpoint/2010/main" val="2951349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b="0"/>
          </a:p>
        </p:txBody>
      </p:sp>
      <p:sp>
        <p:nvSpPr>
          <p:cNvPr id="183305" name="Rectangle 9"/>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b="0"/>
              <a:t>© 2006, Cisco Systems, Inc. All rights reserved.</a:t>
            </a:r>
          </a:p>
          <a:p>
            <a:pPr algn="l" defTabSz="611188">
              <a:lnSpc>
                <a:spcPct val="100000"/>
              </a:lnSpc>
              <a:tabLst>
                <a:tab pos="2387600" algn="l"/>
                <a:tab pos="4830763" algn="l"/>
              </a:tabLst>
              <a:defRPr/>
            </a:pPr>
            <a:r>
              <a:rPr lang="en-US" sz="800" b="0"/>
              <a:t>Presentation_ID.scr</a:t>
            </a:r>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b="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b="0">
                <a:latin typeface="Arial" charset="0"/>
              </a:defRPr>
            </a:lvl1pPr>
          </a:lstStyle>
          <a:p>
            <a:pPr>
              <a:defRPr/>
            </a:pPr>
            <a:fld id="{29317B2F-21BB-4F73-9515-2371ABFB7189}" type="slidenum">
              <a:rPr lang="en-US"/>
              <a:pPr>
                <a:defRPr/>
              </a:pPr>
              <a:t>‹#›</a:t>
            </a:fld>
            <a:endParaRPr lang="en-US"/>
          </a:p>
        </p:txBody>
      </p:sp>
      <p:sp>
        <p:nvSpPr>
          <p:cNvPr id="52230" name="Rectangle 12"/>
          <p:cNvSpPr>
            <a:spLocks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9543839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896EDE6E-CA00-43D0-B845-0FC4D8DFF241}" type="slidenum">
              <a:rPr lang="en-US" sz="800" b="0" smtClean="0"/>
              <a:pPr/>
              <a:t>1</a:t>
            </a:fld>
            <a:endParaRPr lang="en-US" sz="800" b="0" smtClean="0"/>
          </a:p>
        </p:txBody>
      </p:sp>
      <p:sp>
        <p:nvSpPr>
          <p:cNvPr id="53251" name="Rectangle 2"/>
          <p:cNvSpPr>
            <a:spLocks noChangeAspect="1" noChangeArrowheads="1" noTextEdit="1"/>
          </p:cNvSpPr>
          <p:nvPr>
            <p:ph type="sldImg"/>
          </p:nvPr>
        </p:nvSpPr>
        <p:spPr>
          <a:ln/>
        </p:spPr>
      </p:sp>
      <p:sp>
        <p:nvSpPr>
          <p:cNvPr id="53252"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Version 4.1 will be a single course divided into two parts. The first part of the course (Fundamentals Chapters 1-10) will cover core competencies in the latest hardware and software technologies, including a greater emphasis on information security skills, safety and environmental issues, and soft skills. </a:t>
            </a:r>
            <a:endParaRPr lang="en-US" smtClean="0">
              <a:solidFill>
                <a:srgbClr val="FF0000"/>
              </a:solidFill>
            </a:endParaRPr>
          </a:p>
          <a:p>
            <a:endParaRPr 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850BA9BD-6CE5-4551-A15F-C3D83D8151B7}" type="slidenum">
              <a:rPr lang="en-US" sz="1200" b="0" smtClean="0">
                <a:solidFill>
                  <a:srgbClr val="000000"/>
                </a:solidFill>
              </a:rPr>
              <a:pPr/>
              <a:t>11</a:t>
            </a:fld>
            <a:endParaRPr lang="en-US" sz="1200" b="0"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015F4291-4D34-45E1-9A32-47EC6D52CB3C}" type="slidenum">
              <a:rPr lang="en-US" sz="1200" b="0" smtClean="0">
                <a:solidFill>
                  <a:srgbClr val="000000"/>
                </a:solidFill>
              </a:rPr>
              <a:pPr/>
              <a:t>12</a:t>
            </a:fld>
            <a:endParaRPr lang="en-US" sz="1200" b="0"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B5F66C29-444C-4BB4-8252-485990A37468}" type="slidenum">
              <a:rPr lang="en-US" sz="1200" b="0" smtClean="0">
                <a:solidFill>
                  <a:srgbClr val="000000"/>
                </a:solidFill>
              </a:rPr>
              <a:pPr/>
              <a:t>14</a:t>
            </a:fld>
            <a:endParaRPr lang="en-US" sz="1200" b="0"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9D74A017-4013-4075-AE56-5DC4E70E5012}" type="slidenum">
              <a:rPr lang="en-US" sz="800" b="0" smtClean="0">
                <a:solidFill>
                  <a:srgbClr val="000000"/>
                </a:solidFill>
              </a:rPr>
              <a:pPr/>
              <a:t>15</a:t>
            </a:fld>
            <a:endParaRPr lang="en-US" sz="800" b="0"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66564" name="Slide Number Placeholder 3"/>
          <p:cNvSpPr txBox="1">
            <a:spLocks noGrp="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6585" rIns="93169" bIns="46585" anchor="b"/>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pPr algn="r"/>
            <a:fld id="{4CD6975E-4BE9-432D-9BB5-139B958507F2}" type="slidenum">
              <a:rPr lang="en-US" sz="1200">
                <a:solidFill>
                  <a:srgbClr val="000000"/>
                </a:solidFill>
              </a:rPr>
              <a:pPr algn="r"/>
              <a:t>16</a:t>
            </a:fld>
            <a:endParaRPr lang="en-US"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F6371C17-F721-440A-AD6B-31301B86546D}" type="slidenum">
              <a:rPr lang="en-US" sz="1200" b="0" smtClean="0">
                <a:solidFill>
                  <a:srgbClr val="000000"/>
                </a:solidFill>
              </a:rPr>
              <a:pPr/>
              <a:t>17</a:t>
            </a:fld>
            <a:endParaRPr lang="en-US" sz="1200" b="0"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Packet Tracer 5.3 has superseded PT 5.2 and is the only version of Packet Tracer that is currently available for download from Academy Connection.</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0B900E9D-8319-443D-9723-5522E545BE8E}" type="slidenum">
              <a:rPr lang="en-US" sz="800" b="0" smtClean="0"/>
              <a:pPr/>
              <a:t>18</a:t>
            </a:fld>
            <a:endParaRPr lang="en-US" sz="800" b="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D668C785-668F-4B83-8737-8F4F6DFF210B}" type="slidenum">
              <a:rPr lang="en-US" sz="800" b="0" smtClean="0"/>
              <a:pPr/>
              <a:t>19</a:t>
            </a:fld>
            <a:endParaRPr lang="en-US" sz="800" b="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A7E482A1-99A9-41DA-ACDD-5CEC0FBA01BE}" type="slidenum">
              <a:rPr lang="en-US" sz="800" b="0" smtClean="0"/>
              <a:pPr/>
              <a:t>20</a:t>
            </a:fld>
            <a:endParaRPr lang="en-US" sz="800" b="0" smtClean="0"/>
          </a:p>
        </p:txBody>
      </p:sp>
      <p:sp>
        <p:nvSpPr>
          <p:cNvPr id="70659" name="Rectangle 2"/>
          <p:cNvSpPr>
            <a:spLocks noChangeAspect="1" noChangeArrowheads="1" noTextEdit="1"/>
          </p:cNvSpPr>
          <p:nvPr>
            <p:ph type="sldImg"/>
          </p:nvPr>
        </p:nvSpPr>
        <p:spPr>
          <a:xfrm>
            <a:off x="1184275" y="698500"/>
            <a:ext cx="4643438" cy="3482975"/>
          </a:xfrm>
          <a:ln/>
        </p:spPr>
      </p:sp>
      <p:sp>
        <p:nvSpPr>
          <p:cNvPr id="70660"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Purchase enough separate components or complete computers to meet the minimum specifications as outlined. These Lab PCs will not be placed into a working environment. As such, they must only be capable of installing the required operating systems in a timely manner; they are not required to run at commercial speeds or perform processor-intensive applications such as complex graphics.</a:t>
            </a:r>
          </a:p>
          <a:p>
            <a:r>
              <a:rPr lang="en-US" smtClean="0"/>
              <a:t>It is acceptable to use older machines that are, for example, being taken out of use at your institution. Please keep the machines and components consistent, if possible, to help the students and instructor.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16CF3525-FED5-4A71-9696-17480EAC3796}" type="slidenum">
              <a:rPr lang="en-US" sz="800" b="0" smtClean="0"/>
              <a:pPr/>
              <a:t>21</a:t>
            </a:fld>
            <a:endParaRPr lang="en-US" sz="800" b="0" smtClean="0"/>
          </a:p>
        </p:txBody>
      </p:sp>
      <p:sp>
        <p:nvSpPr>
          <p:cNvPr id="71683" name="Rectangle 2"/>
          <p:cNvSpPr>
            <a:spLocks noChangeAspect="1" noChangeArrowheads="1" noTextEdit="1"/>
          </p:cNvSpPr>
          <p:nvPr>
            <p:ph type="sldImg"/>
          </p:nvPr>
        </p:nvSpPr>
        <p:spPr>
          <a:xfrm>
            <a:off x="1184275" y="698500"/>
            <a:ext cx="4643438" cy="3482975"/>
          </a:xfrm>
          <a:ln/>
        </p:spPr>
      </p:sp>
      <p:sp>
        <p:nvSpPr>
          <p:cNvPr id="71684"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For the best student learning experience, we recommend a typical lab size of 12 to 15 students and a ratio of one Lab PC per student. A ratio of one Lab PC per two students is the minimum acceptable for the hands-on lab activities. Some of the lab activities require the student Lab PCs to be connected to a local network.</a:t>
            </a:r>
          </a:p>
          <a:p>
            <a:r>
              <a:rPr lang="en-US" smtClean="0"/>
              <a:t>Additionally, the computer lab should include two instructor workstations. One instructor workstation should be connected to the Internet in order to search for and download files. The other instructor workstation can be used for hands-on lab demonstrations.</a:t>
            </a:r>
          </a:p>
          <a:p>
            <a:r>
              <a:rPr lang="en-US" smtClean="0"/>
              <a:t>The student Lab PCs will be in various states of assembly and repair and are therefore not suitable for reading the curriculum.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We’ll begin with a high-level  view of our CCNA curricula and the Networking Academy curricula portfolio</a:t>
            </a:r>
          </a:p>
          <a:p>
            <a:r>
              <a:rPr lang="en-US" smtClean="0"/>
              <a:t>Then we’ll talk about the CCNA curricula features and benefits, how the courses are similar  and how they differ, and specific details of each curriculum. </a:t>
            </a:r>
          </a:p>
          <a:p>
            <a:r>
              <a:rPr lang="en-US" smtClean="0"/>
              <a:t>Additional topics include required instructor training, pre-requisites, curricula translation strategy, equipment required for the courses and a detailed look at the Cisco certifications that align with the curricula </a:t>
            </a:r>
          </a:p>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F563C665-6C77-4186-B00C-493A78B597E2}" type="slidenum">
              <a:rPr lang="en-US" sz="800" b="0" smtClean="0"/>
              <a:pPr/>
              <a:t>22</a:t>
            </a:fld>
            <a:endParaRPr lang="en-US" sz="800" b="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For current ITE:PC v4.0 instructors, instructor training is not required. Training materials will be available in March 2009.</a:t>
            </a:r>
          </a:p>
          <a:p>
            <a:r>
              <a:rPr lang="en-US" smtClean="0"/>
              <a:t>New instructors will be required to successfully complete ITE PC v4.1 instructor training. </a:t>
            </a:r>
          </a:p>
          <a:p>
            <a:r>
              <a:rPr lang="en-US" smtClean="0"/>
              <a:t>The Instructor Fast Track option will be available for ITE PC v4.1 and will follow the current guidelines and requirements. New instructors with prior subject matter knowledge are eligible for this option. This prior knowledge is verified by one of the following:</a:t>
            </a:r>
          </a:p>
          <a:p>
            <a:pPr lvl="1"/>
            <a:r>
              <a:rPr lang="en-US" smtClean="0"/>
              <a:t>Specific industry certification</a:t>
            </a:r>
          </a:p>
          <a:p>
            <a:pPr lvl="1"/>
            <a:r>
              <a:rPr lang="en-US" smtClean="0"/>
              <a:t>Formal evidence of industry experience</a:t>
            </a:r>
          </a:p>
          <a:p>
            <a:pPr lvl="1"/>
            <a:r>
              <a:rPr lang="en-US" smtClean="0"/>
              <a:t>Formal evidence of teaching experience</a:t>
            </a:r>
          </a:p>
          <a:p>
            <a:endParaRPr lang="en-US"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pPr>
              <a:lnSpc>
                <a:spcPct val="90000"/>
              </a:lnSpc>
            </a:pPr>
            <a:fld id="{FDADC7F0-9058-4001-84AF-F69AE1A71987}" type="slidenum">
              <a:rPr lang="en-US" sz="1200" smtClean="0">
                <a:solidFill>
                  <a:srgbClr val="000000"/>
                </a:solidFill>
              </a:rPr>
              <a:pPr>
                <a:lnSpc>
                  <a:spcPct val="90000"/>
                </a:lnSpc>
              </a:pPr>
              <a:t>23</a:t>
            </a:fld>
            <a:endParaRPr lang="en-US" sz="1200"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BA905B28-1721-416B-B86F-D72B8DBA50EF}" type="slidenum">
              <a:rPr lang="en-US" sz="800" b="0" smtClean="0"/>
              <a:pPr/>
              <a:t>24</a:t>
            </a:fld>
            <a:endParaRPr lang="en-US" sz="800" b="0" smtClean="0"/>
          </a:p>
        </p:txBody>
      </p:sp>
      <p:sp>
        <p:nvSpPr>
          <p:cNvPr id="74755" name="Rectangle 2"/>
          <p:cNvSpPr>
            <a:spLocks noChangeAspect="1" noChangeArrowheads="1" noTextEdit="1"/>
          </p:cNvSpPr>
          <p:nvPr>
            <p:ph type="sldImg"/>
          </p:nvPr>
        </p:nvSpPr>
        <p:spPr>
          <a:xfrm>
            <a:off x="1184275" y="698500"/>
            <a:ext cx="4643438" cy="3482975"/>
          </a:xfrm>
          <a:ln/>
        </p:spPr>
      </p:sp>
      <p:sp>
        <p:nvSpPr>
          <p:cNvPr id="74756"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Virtual Laptop and Virtual Desktop are stand-alone tools designed to supplement classroom learning and provide an interactive “hands-on” experience in learning environments with limited physical equipment. Hands-on labs will remain an essential element of the course.</a:t>
            </a:r>
          </a:p>
          <a:p>
            <a:r>
              <a:rPr lang="en-US" smtClean="0"/>
              <a:t>The minimum system recommendations to run this beta version of the tool are Microsoft Windows 2000 with 512MB of memory. Final operating system and memory recommendations will be communicated once development and testing is complete. </a:t>
            </a:r>
            <a:endParaRPr lang="en-GB" smtClean="0"/>
          </a:p>
          <a:p>
            <a:r>
              <a:rPr lang="en-US" smtClean="0"/>
              <a:t>The Virtual Laptop demo of the tool’s introductory tutorial:</a:t>
            </a:r>
          </a:p>
          <a:p>
            <a:pPr lvl="1"/>
            <a:r>
              <a:rPr lang="en-US" smtClean="0"/>
              <a:t>Describe the three modes of the Virtual Laptop.</a:t>
            </a:r>
          </a:p>
          <a:p>
            <a:pPr lvl="1"/>
            <a:r>
              <a:rPr lang="en-US" smtClean="0"/>
              <a:t>Demo the removal and installation of laptop components in the Virtual Laptop.</a:t>
            </a:r>
          </a:p>
          <a:p>
            <a:pPr lvl="1"/>
            <a:r>
              <a:rPr lang="en-US" smtClean="0"/>
              <a:t>After presenting the slides, participate in a discussion of various teaching strategies to use with the Virtual Laptop.</a:t>
            </a:r>
            <a:endParaRPr lang="en-GB" smtClean="0"/>
          </a:p>
          <a:p>
            <a:endParaRPr 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6DF84BE9-1383-45E5-9FAE-67A083840E8E}" type="slidenum">
              <a:rPr lang="en-US" sz="800" b="0" smtClean="0"/>
              <a:pPr/>
              <a:t>26</a:t>
            </a:fld>
            <a:endParaRPr lang="en-US" sz="800" b="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1C4593BA-EFCA-4A74-A2D0-67986103D946}" type="slidenum">
              <a:rPr lang="en-US" sz="800" b="0" smtClean="0"/>
              <a:pPr/>
              <a:t>27</a:t>
            </a:fld>
            <a:endParaRPr lang="en-US" sz="800" b="0" smtClean="0"/>
          </a:p>
        </p:txBody>
      </p:sp>
      <p:sp>
        <p:nvSpPr>
          <p:cNvPr id="76803" name="Rectangle 2"/>
          <p:cNvSpPr>
            <a:spLocks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Click on the next arrow to view the brief tutorial or click the Skip button to go directly to using Virtual Laptop.</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A3E801BB-FB9C-440B-BA31-18FCF0431937}" type="slidenum">
              <a:rPr lang="en-US" sz="800" b="0" smtClean="0"/>
              <a:pPr/>
              <a:t>28</a:t>
            </a:fld>
            <a:endParaRPr lang="en-US" sz="800" b="0" smtClean="0"/>
          </a:p>
        </p:txBody>
      </p:sp>
      <p:sp>
        <p:nvSpPr>
          <p:cNvPr id="77827" name="Rectangle 2"/>
          <p:cNvSpPr>
            <a:spLocks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three modes of the Virtual Laptop Tool:</a:t>
            </a:r>
          </a:p>
          <a:p>
            <a:pPr lvl="1"/>
            <a:r>
              <a:rPr lang="en-US" b="1" smtClean="0"/>
              <a:t>Learn Mode</a:t>
            </a:r>
            <a:r>
              <a:rPr lang="en-US" smtClean="0"/>
              <a:t> walks you through the removal and installation of select components of the laptop.</a:t>
            </a:r>
          </a:p>
          <a:p>
            <a:pPr lvl="1"/>
            <a:r>
              <a:rPr lang="en-US" b="1" smtClean="0"/>
              <a:t>Test Mode </a:t>
            </a:r>
            <a:r>
              <a:rPr lang="en-US" smtClean="0"/>
              <a:t>allows you to remove and install select components without any assistance.</a:t>
            </a:r>
          </a:p>
          <a:p>
            <a:pPr lvl="1"/>
            <a:r>
              <a:rPr lang="en-US" b="1" smtClean="0"/>
              <a:t>Explore Mode</a:t>
            </a:r>
            <a:r>
              <a:rPr lang="en-US" smtClean="0"/>
              <a:t> gives you information about many features and components of the laptop.</a:t>
            </a:r>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341D63AC-FAF6-4DF7-A33F-09314E5BB7D5}" type="slidenum">
              <a:rPr lang="en-US" sz="800" b="0" smtClean="0"/>
              <a:pPr/>
              <a:t>29</a:t>
            </a:fld>
            <a:endParaRPr lang="en-US" sz="800" b="0" smtClean="0"/>
          </a:p>
        </p:txBody>
      </p:sp>
      <p:sp>
        <p:nvSpPr>
          <p:cNvPr id="78851" name="Rectangle 2"/>
          <p:cNvSpPr>
            <a:spLocks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Learn Mode is made up of 4 layers. The first layer is the Underside Layer.</a:t>
            </a:r>
          </a:p>
          <a:p>
            <a:r>
              <a:rPr lang="en-US" smtClean="0"/>
              <a:t>In each layer, you see information about what components make up each layer. </a:t>
            </a:r>
          </a:p>
          <a:p>
            <a:r>
              <a:rPr lang="en-US" smtClean="0"/>
              <a:t>The Underside Layer represents the underside of the laptop and gives you access to the battery, RAM, and the hard disk drive. You can also see the docking connector, the battery release lever, the battery latch, speakers, and the Microsoft Certificate of Authenticity (COA) label.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CD07F410-476E-4899-BA2C-59EDA72DB100}" type="slidenum">
              <a:rPr lang="en-US" sz="800" b="0" smtClean="0"/>
              <a:pPr/>
              <a:t>30</a:t>
            </a:fld>
            <a:endParaRPr lang="en-US" sz="800" b="0" smtClean="0"/>
          </a:p>
        </p:txBody>
      </p:sp>
      <p:sp>
        <p:nvSpPr>
          <p:cNvPr id="79875" name="Rectangle 2"/>
          <p:cNvSpPr>
            <a:spLocks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Put a checkmark in the “Show Instructions” check box to see a step-by-step list of instructions to guide you in the installation of each component. These step-by-step instructions will appear in the left text window.</a:t>
            </a:r>
          </a:p>
          <a:p>
            <a:r>
              <a:rPr lang="en-US" smtClean="0"/>
              <a:t>If you do not select “Show Instructions” you will still receive some prompting in pop-up balloons and highlights.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3EF64FFC-65F4-477C-81F7-5EEBDEF7B319}" type="slidenum">
              <a:rPr lang="en-US" sz="800" b="0" smtClean="0"/>
              <a:pPr/>
              <a:t>31</a:t>
            </a:fld>
            <a:endParaRPr lang="en-US" sz="800" b="0" smtClean="0"/>
          </a:p>
        </p:txBody>
      </p:sp>
      <p:sp>
        <p:nvSpPr>
          <p:cNvPr id="80899" name="Rectangle 2"/>
          <p:cNvSpPr>
            <a:spLocks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Antistatic Mat is located at the bottom of the main window in the Learn Mode and in the Test Mode. The mat contains all the components used to assemble the virtual laptop. Use the left and right navigation arrows to scroll through the components on the antistatic mat. </a:t>
            </a:r>
          </a:p>
          <a:p>
            <a:pPr>
              <a:buFontTx/>
              <a:buNone/>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641FC952-F5F0-4390-8795-28BD96325223}" type="slidenum">
              <a:rPr lang="en-US" sz="800" b="0" smtClean="0"/>
              <a:pPr/>
              <a:t>32</a:t>
            </a:fld>
            <a:endParaRPr lang="en-US" sz="800" b="0" smtClean="0"/>
          </a:p>
        </p:txBody>
      </p:sp>
      <p:sp>
        <p:nvSpPr>
          <p:cNvPr id="81923" name="Rectangle 2"/>
          <p:cNvSpPr>
            <a:spLocks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Some components need to be properly aligned before you can install them. Alignment of components is only required in the Learn Mode and in the Test Mode. </a:t>
            </a:r>
          </a:p>
          <a:p>
            <a:r>
              <a:rPr lang="en-US" smtClean="0"/>
              <a:t>When a component requires alignment, the alignment tool pops up automatically. Click the clockwise and counterclockwise buttons to turn the component until you believe it is properly aligned. The Install button looks like an arrow pointing down. Click the Install button to install the component. If the component is not properly aligned then the Install button will show a red X. If the component is aligned, then clicking the Install button will begin the animation of the installation of the component. Once a component is properly installed, it will be grayed out on the antistatic mat.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We’ll begin by discussing the upcoming changes to the IT Essentials curricula</a:t>
            </a:r>
          </a:p>
          <a:p>
            <a:r>
              <a:rPr lang="en-US" smtClean="0"/>
              <a:t>Then we’ll talk about how these changes map and align to the certifications.</a:t>
            </a:r>
          </a:p>
          <a:p>
            <a:r>
              <a:rPr lang="en-US" smtClean="0"/>
              <a:t>We’ll also cover our approach to instructor training and explain the equipment required.</a:t>
            </a:r>
          </a:p>
          <a:p>
            <a:r>
              <a:rPr lang="en-US" smtClean="0"/>
              <a:t>The Scope and Sequence documents provide an outline of the chapters in the updated curriculum, and an equipment list is available to support the delivery of the new courses.</a:t>
            </a:r>
          </a:p>
          <a:p>
            <a:r>
              <a:rPr lang="en-US" smtClean="0"/>
              <a:t>Finally, we’ll present a demo of one of the stand-alone virtual learning tools  </a:t>
            </a:r>
          </a:p>
          <a:p>
            <a:endParaRPr 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34A9AE10-056E-44DB-9706-F9499BD010AF}" type="slidenum">
              <a:rPr lang="en-US" sz="800" b="0" smtClean="0"/>
              <a:pPr/>
              <a:t>3</a:t>
            </a:fld>
            <a:endParaRPr lang="en-US" sz="800" b="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FFE58705-2AB7-49E7-ABD1-47CF25B5CB85}" type="slidenum">
              <a:rPr lang="en-US" sz="800" b="0" smtClean="0"/>
              <a:pPr/>
              <a:t>33</a:t>
            </a:fld>
            <a:endParaRPr lang="en-US" sz="800" b="0" smtClean="0"/>
          </a:p>
        </p:txBody>
      </p:sp>
      <p:sp>
        <p:nvSpPr>
          <p:cNvPr id="82947" name="Rectangle 2"/>
          <p:cNvSpPr>
            <a:spLocks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Once you have successfully installed each component within a particular layer, you receive acknowledgement that the layer is complete. </a:t>
            </a:r>
          </a:p>
          <a:p>
            <a:r>
              <a:rPr lang="en-US" smtClean="0"/>
              <a:t>You should then select the next layer in the Main Navigation menu.</a:t>
            </a:r>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025EE615-64E9-4541-9844-818AF7DC0A16}" type="slidenum">
              <a:rPr lang="en-US" sz="800" b="0" smtClean="0"/>
              <a:pPr/>
              <a:t>34</a:t>
            </a:fld>
            <a:endParaRPr lang="en-US" sz="800" b="0" smtClean="0"/>
          </a:p>
        </p:txBody>
      </p:sp>
      <p:sp>
        <p:nvSpPr>
          <p:cNvPr id="83971" name="Rectangle 2"/>
          <p:cNvSpPr>
            <a:spLocks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next layer is the Top and Sides Layer.</a:t>
            </a:r>
          </a:p>
          <a:p>
            <a:r>
              <a:rPr lang="en-US" smtClean="0"/>
              <a:t>The sides of the laptop have bays that allow you to install devices that increase the functionality of the laptop. You can install many different devices into the universal bay, including optical drives, hard disk drives, and extra batteries. You can install different types of cards into the PC card slots, including Ethernet, wireless Ethernet, modems, and memory card readers.</a:t>
            </a:r>
          </a:p>
          <a:p>
            <a:r>
              <a:rPr lang="en-US" smtClean="0"/>
              <a:t>To successfully complete this layer, you will remove and replace the optical drive and then remove and replace the PC card.</a:t>
            </a:r>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E9DF4674-1D98-4F7E-8A39-23B024089188}" type="slidenum">
              <a:rPr lang="en-US" sz="800" b="0" smtClean="0"/>
              <a:pPr/>
              <a:t>35</a:t>
            </a:fld>
            <a:endParaRPr lang="en-US" sz="800" b="0" smtClean="0"/>
          </a:p>
        </p:txBody>
      </p:sp>
      <p:sp>
        <p:nvSpPr>
          <p:cNvPr id="84995" name="Rectangle 2"/>
          <p:cNvSpPr>
            <a:spLocks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next layer is the Docking Station Layer. </a:t>
            </a:r>
          </a:p>
          <a:p>
            <a:r>
              <a:rPr lang="en-US" smtClean="0"/>
              <a:t>Use the docking station to quickly connect and use devices that are normally connected to desktop computers, including a mouse, a full-sized keyboard, and an external monitor. You can charge the laptop battery when the laptop is docked to the docking station. The docking station also provides additional expansion ports, including USB ports, the PC Card slot and the ExpressCard slot. </a:t>
            </a:r>
          </a:p>
          <a:p>
            <a:r>
              <a:rPr lang="en-US" smtClean="0"/>
              <a:t>To successfully complete this layer, you will dock the laptop into the docking station.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FAA1A6FD-7961-4871-9FC2-B52152B9A273}" type="slidenum">
              <a:rPr lang="en-US" sz="800" b="0" smtClean="0"/>
              <a:pPr/>
              <a:t>36</a:t>
            </a:fld>
            <a:endParaRPr lang="en-US" sz="800" b="0" smtClean="0"/>
          </a:p>
        </p:txBody>
      </p:sp>
      <p:sp>
        <p:nvSpPr>
          <p:cNvPr id="86019" name="Rectangle 2"/>
          <p:cNvSpPr>
            <a:spLocks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last layer is the External Cables Layer. </a:t>
            </a:r>
          </a:p>
          <a:p>
            <a:r>
              <a:rPr lang="en-US" smtClean="0"/>
              <a:t>External cables connect the docking station to the monitor, mouse, keyboard, USB devices, Ethernet, and AC power.</a:t>
            </a:r>
          </a:p>
          <a:p>
            <a:r>
              <a:rPr lang="en-US" smtClean="0"/>
              <a:t>To successfully complete this layer, you will connect the monitor cable, the keyboard cable, the mouse cable, the USB cable, the Ethernet cable, and the power cable to the docking station.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882E6595-EE2B-4C83-A48C-C5DF6ED7C870}" type="slidenum">
              <a:rPr lang="en-US" sz="800" b="0" smtClean="0"/>
              <a:pPr/>
              <a:t>37</a:t>
            </a:fld>
            <a:endParaRPr lang="en-US" sz="800" b="0" smtClean="0"/>
          </a:p>
        </p:txBody>
      </p:sp>
      <p:sp>
        <p:nvSpPr>
          <p:cNvPr id="87043" name="Rectangle 2"/>
          <p:cNvSpPr>
            <a:spLocks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Symbol" pitchFamily="18" charset="2"/>
              <a:buChar char=""/>
            </a:pPr>
            <a:r>
              <a:rPr lang="en-US" b="1" smtClean="0"/>
              <a:t>Test Mode </a:t>
            </a:r>
            <a:r>
              <a:rPr lang="en-US" smtClean="0"/>
              <a:t>allows you to remove and install select components without any assistance.</a:t>
            </a:r>
          </a:p>
          <a:p>
            <a:r>
              <a:rPr lang="en-US" smtClean="0"/>
              <a:t>The Test Mode provides all the components you will need to build your virtual laptop, but the components are not separated into the layers as they are in the Learn Mode. “Show Instructions” is not available in the Test Mode.</a:t>
            </a:r>
          </a:p>
          <a:p>
            <a:r>
              <a:rPr lang="en-US" smtClean="0"/>
              <a:t>Use this mode to test your ability to assemble a laptop computer. You must follow the layers of access however you will not receive any instructions. Once you have successfully completed a layer, you will automatically be forwarded to the next level of access.</a:t>
            </a:r>
          </a:p>
          <a:p>
            <a:r>
              <a:rPr lang="en-US" smtClean="0"/>
              <a:t>If you need to refer to instructions while in Test Mode, switch to Learn Mode. </a:t>
            </a:r>
            <a:r>
              <a:rPr lang="en-US" altLang="ja-JP" smtClean="0"/>
              <a:t>When you leave Test Mode and then go back to Test Mode, the tool does not keep track of where you left off in the Test Mode. You have to start the Test Mode at the beginning again. </a:t>
            </a:r>
            <a:endParaRPr lang="en-GB" smtClean="0">
              <a:ea typeface="MS PGothic"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5385BE44-7828-40CA-9C7C-F8014B655D3E}" type="slidenum">
              <a:rPr lang="en-US" sz="800" b="0" smtClean="0"/>
              <a:pPr/>
              <a:t>38</a:t>
            </a:fld>
            <a:endParaRPr lang="en-US" sz="800" b="0" smtClean="0"/>
          </a:p>
        </p:txBody>
      </p:sp>
      <p:sp>
        <p:nvSpPr>
          <p:cNvPr id="88067" name="Rectangle 2"/>
          <p:cNvSpPr>
            <a:spLocks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Symbol" pitchFamily="18" charset="2"/>
              <a:buChar char=""/>
            </a:pPr>
            <a:r>
              <a:rPr lang="en-US" b="1" smtClean="0"/>
              <a:t>Explore Mode</a:t>
            </a:r>
            <a:r>
              <a:rPr lang="en-US" smtClean="0"/>
              <a:t> gives you information about many features and components of the laptop.</a:t>
            </a:r>
          </a:p>
          <a:p>
            <a:r>
              <a:rPr lang="en-US" smtClean="0"/>
              <a:t>The Explore Mode provides seven different views of the desktop. </a:t>
            </a:r>
          </a:p>
          <a:p>
            <a:pPr lvl="1"/>
            <a:r>
              <a:rPr lang="en-US" smtClean="0"/>
              <a:t>Views 1 – 4 - There are 4 side views, </a:t>
            </a:r>
          </a:p>
          <a:p>
            <a:pPr lvl="1"/>
            <a:r>
              <a:rPr lang="en-US" smtClean="0"/>
              <a:t>View 5 - one overhead view of the closed laptop, </a:t>
            </a:r>
          </a:p>
          <a:p>
            <a:pPr lvl="1"/>
            <a:r>
              <a:rPr lang="en-US" smtClean="0"/>
              <a:t>View 6 - one underside view and </a:t>
            </a:r>
          </a:p>
          <a:p>
            <a:pPr lvl="1"/>
            <a:r>
              <a:rPr lang="en-US" smtClean="0"/>
              <a:t>View 7 - one view of the opened laptop.</a:t>
            </a:r>
          </a:p>
          <a:p>
            <a:r>
              <a:rPr lang="en-US" smtClean="0"/>
              <a:t>In Explore Mode, you can roll your mouse over the components to get more information. In some cases, you can click on the component to see a larger, 360 degree view.</a:t>
            </a:r>
          </a:p>
          <a:p>
            <a:r>
              <a:rPr lang="en-US" smtClean="0"/>
              <a:t>This section acts as a quick reference to the components in their installed state. Rollover a highlighted box to learn more and to see detailed views of the item.</a:t>
            </a:r>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8CD2DED2-6DD2-4C53-A4E5-CBAFFB7809D7}" type="slidenum">
              <a:rPr lang="en-US" sz="800" b="0" smtClean="0"/>
              <a:pPr/>
              <a:t>39</a:t>
            </a:fld>
            <a:endParaRPr lang="en-US" sz="800" b="0" smtClean="0"/>
          </a:p>
        </p:txBody>
      </p:sp>
      <p:sp>
        <p:nvSpPr>
          <p:cNvPr id="89091" name="Rectangle 2"/>
          <p:cNvSpPr>
            <a:spLocks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Initially, the Learn More option may be easily confused with the Learn Mode. The “Learn More” option is available in all three modes (Learn, Test, and Explore) for many of the laptop components. </a:t>
            </a:r>
          </a:p>
          <a:p>
            <a:r>
              <a:rPr lang="en-GB" smtClean="0"/>
              <a:t>When you click on “Learn More”, you see the component in a separate window with the slider tool below it. In the upper right corner of this window there may be several boxes that present different views of the component.</a:t>
            </a:r>
          </a:p>
          <a:p>
            <a:r>
              <a:rPr lang="en-GB" smtClean="0"/>
              <a:t>The slider tool has a needle that you can control with you mouse. Move it back and forth to see a 360 degree view of the component.</a:t>
            </a:r>
          </a:p>
          <a:p>
            <a:r>
              <a:rPr lang="en-GB" smtClean="0"/>
              <a:t>The boxes that show other views can also be selected from this window. These other views can also contain text information about the components.</a:t>
            </a:r>
          </a:p>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August, Cisco announced the development of an update to the popular IT Essentials: PC Hardware and Software course. This is referred to as v4.1.</a:t>
            </a:r>
          </a:p>
          <a:p>
            <a:r>
              <a:rPr lang="en-US" smtClean="0"/>
              <a:t>Version 4.1 will provide access to the knowledge and skills necessary for computer technicians and entry-level IT workers and will be available in March 2010.</a:t>
            </a:r>
          </a:p>
          <a:p>
            <a:r>
              <a:rPr lang="en-US" smtClean="0"/>
              <a:t>Version 4.1 will align with the new CompTIA A+ 700 series certification.</a:t>
            </a:r>
          </a:p>
          <a:p>
            <a:r>
              <a:rPr lang="en-US" smtClean="0"/>
              <a:t>Moreover, we will submit Version 4.1 to CompTIA to get approved as a “CompTIA Authorized Quality Curriculum”.</a:t>
            </a:r>
            <a:endParaRPr lang="en-GB" smtClean="0"/>
          </a:p>
          <a:p>
            <a:endParaRPr 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pPr>
              <a:lnSpc>
                <a:spcPct val="90000"/>
              </a:lnSpc>
            </a:pPr>
            <a:fld id="{F632AB11-5D95-42D6-8AF6-A47CA03B7833}" type="slidenum">
              <a:rPr lang="en-US" sz="1200" smtClean="0">
                <a:solidFill>
                  <a:srgbClr val="000000"/>
                </a:solidFill>
              </a:rPr>
              <a:pPr>
                <a:lnSpc>
                  <a:spcPct val="90000"/>
                </a:lnSpc>
              </a:pPr>
              <a:t>4</a:t>
            </a:fld>
            <a:endParaRPr lang="en-US" sz="1200"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Windows 7 OS supplemental learning content is available in a separate downloadable PDF document posted on the instructor and student class home page</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32A3D3D4-2408-4A56-8DF4-3BF29BB991C1}" type="slidenum">
              <a:rPr lang="en-US" sz="800" b="0" smtClean="0"/>
              <a:pPr/>
              <a:t>5</a:t>
            </a:fld>
            <a:endParaRPr lang="en-US" sz="800" b="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pPr>
              <a:lnSpc>
                <a:spcPct val="90000"/>
              </a:lnSpc>
            </a:pPr>
            <a:fld id="{391EF0BC-98E5-475A-8CEF-ADD631DF3294}" type="slidenum">
              <a:rPr lang="en-US" sz="1200" smtClean="0">
                <a:solidFill>
                  <a:srgbClr val="000000"/>
                </a:solidFill>
              </a:rPr>
              <a:pPr>
                <a:lnSpc>
                  <a:spcPct val="90000"/>
                </a:lnSpc>
              </a:pPr>
              <a:t>6</a:t>
            </a:fld>
            <a:endParaRPr lang="en-US" sz="1200"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6DD2ABD5-6583-4639-BBF6-A90FFDEFE22D}" type="slidenum">
              <a:rPr lang="en-US" sz="1200" b="0" smtClean="0">
                <a:solidFill>
                  <a:srgbClr val="000000"/>
                </a:solidFill>
              </a:rPr>
              <a:pPr/>
              <a:t>7</a:t>
            </a:fld>
            <a:endParaRPr lang="en-US" sz="1200" b="0"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xfrm>
            <a:off x="304800" y="4378325"/>
            <a:ext cx="6400800" cy="4308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7" tIns="50180" rIns="95657" bIns="50180"/>
          <a:lstStyle/>
          <a:p>
            <a:r>
              <a:rPr lang="en-US" sz="1000" b="1" smtClean="0"/>
              <a:t>NOTE: </a:t>
            </a:r>
            <a:r>
              <a:rPr lang="en-US" sz="1000" smtClean="0"/>
              <a:t>this is a build slide</a:t>
            </a:r>
          </a:p>
          <a:p>
            <a:r>
              <a:rPr lang="en-US" sz="1000" b="1" smtClean="0"/>
              <a:t>Our current portfolio consists of 13 courses </a:t>
            </a:r>
          </a:p>
          <a:p>
            <a:r>
              <a:rPr lang="en-GB" sz="1000" b="1" smtClean="0"/>
              <a:t>IT Essentials:  PC Hardware and Software</a:t>
            </a:r>
            <a:r>
              <a:rPr lang="en-GB" sz="1000" smtClean="0"/>
              <a:t> —provides an overview of how the internal components of a computer work The course covers laptops and portable devices, assembling/disassembling PC components, wireless connectivity, security, safety and environmental issues associated with installing, configuring and troubleshooting and a PC. </a:t>
            </a:r>
          </a:p>
          <a:p>
            <a:r>
              <a:rPr lang="en-GB" sz="1000" b="1" smtClean="0"/>
              <a:t>CCNA Discovery (4 courses) </a:t>
            </a:r>
            <a:r>
              <a:rPr lang="en-GB" sz="1000" smtClean="0"/>
              <a:t>—provides an introduction to networking. It teaches networking based on application and helps students develop foundational routing, switching, and WAN knowledge and experience, which can be applied toward entry-level careers in networking for small and medium-sized businesses.</a:t>
            </a:r>
            <a:endParaRPr lang="en-GB" sz="1000" b="1" smtClean="0"/>
          </a:p>
          <a:p>
            <a:r>
              <a:rPr lang="en-GB" sz="1000" b="1" smtClean="0"/>
              <a:t>CCNA Exploration (4 courses) </a:t>
            </a:r>
            <a:r>
              <a:rPr lang="en-GB" sz="1000" smtClean="0"/>
              <a:t>—provides an introduction to networking. It teaches networking based on technology. It covers routing, switching, and WAN protocols and theory at deeper levels to help students succeed in networking-related degree programs and a range of professions.</a:t>
            </a:r>
          </a:p>
          <a:p>
            <a:r>
              <a:rPr lang="en-US" sz="1000" b="1" smtClean="0"/>
              <a:t>CCNA Security</a:t>
            </a:r>
            <a:r>
              <a:rPr lang="en-US" sz="1000" smtClean="0"/>
              <a:t> –helps students develop a comprehensive understanding of network security concepts, and gain the knowledge and skills needed to earn the Cisco CCNA Security certification and become entry-level security specialists. </a:t>
            </a:r>
          </a:p>
          <a:p>
            <a:r>
              <a:rPr lang="en-GB" sz="1000" b="1" smtClean="0"/>
              <a:t>CCNP (3 courses) </a:t>
            </a:r>
            <a:r>
              <a:rPr lang="en-GB" sz="1000" smtClean="0"/>
              <a:t>—the CCNP curriculum focuses on the advanced routing, secure wide area access, multilayer switching, and networking management skills required to implement and maintain converged enterprise networks. </a:t>
            </a:r>
          </a:p>
          <a:p>
            <a:r>
              <a:rPr lang="en-GB" sz="1000" b="1" smtClean="0"/>
              <a:t>Cisco Packet Tracer</a:t>
            </a:r>
            <a:r>
              <a:rPr lang="en-GB" sz="1000" smtClean="0"/>
              <a:t> — </a:t>
            </a:r>
            <a:r>
              <a:rPr lang="en-US" sz="1000" smtClean="0"/>
              <a:t>Provides a realistic simulation and visualization learning environment that supplements classroom equipment. Cisco </a:t>
            </a:r>
            <a:r>
              <a:rPr lang="en-GB" sz="1000" smtClean="0"/>
              <a:t>Packet Tracer is a foundational teaching tool for </a:t>
            </a:r>
            <a:r>
              <a:rPr lang="en-GB" sz="1000" b="1" smtClean="0"/>
              <a:t>CCNA Discovery and CCNA Exploration, </a:t>
            </a:r>
            <a:r>
              <a:rPr lang="en-GB" sz="1000" smtClean="0"/>
              <a:t>withPacket Tracer activities embedded in the course content. Both curricula include embedded e-doing, which applies the principle that people learn best by interacting with computer-based activities. Interactive learning promotes the exploration of networking concepts and experimentation with tools such as Packet Tracer and Flash-based activities to help students develop a greater understanding of networking technologies. Packet Tracer activities are also available for IT Essentials and CCNA Security.</a:t>
            </a:r>
            <a:endParaRPr lang="en-US" sz="1000" smtClean="0"/>
          </a:p>
        </p:txBody>
      </p:sp>
      <p:sp>
        <p:nvSpPr>
          <p:cNvPr id="60420" name="Slide Number Placeholder 3"/>
          <p:cNvSpPr txBox="1">
            <a:spLocks noGrp="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pPr algn="r">
              <a:lnSpc>
                <a:spcPct val="100000"/>
              </a:lnSpc>
            </a:pPr>
            <a:fld id="{8C9018D5-896F-4BA1-B18F-B937136DD1B1}" type="slidenum">
              <a:rPr lang="en-US" sz="800" b="0">
                <a:solidFill>
                  <a:srgbClr val="000000"/>
                </a:solidFill>
              </a:rPr>
              <a:pPr algn="r">
                <a:lnSpc>
                  <a:spcPct val="100000"/>
                </a:lnSpc>
              </a:pPr>
              <a:t>8</a:t>
            </a:fld>
            <a:endParaRPr lang="en-US" sz="800" b="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1">
                <a:solidFill>
                  <a:schemeClr val="tx1"/>
                </a:solidFill>
                <a:latin typeface="Arial" charset="0"/>
              </a:defRPr>
            </a:lvl1pPr>
            <a:lvl2pPr marL="742950" indent="-285750" defTabSz="903288">
              <a:defRPr sz="2400" b="1">
                <a:solidFill>
                  <a:schemeClr val="tx1"/>
                </a:solidFill>
                <a:latin typeface="Arial" charset="0"/>
              </a:defRPr>
            </a:lvl2pPr>
            <a:lvl3pPr marL="1143000" indent="-228600" defTabSz="903288">
              <a:defRPr sz="2400" b="1">
                <a:solidFill>
                  <a:schemeClr val="tx1"/>
                </a:solidFill>
                <a:latin typeface="Arial" charset="0"/>
              </a:defRPr>
            </a:lvl3pPr>
            <a:lvl4pPr marL="1600200" indent="-228600" defTabSz="903288">
              <a:defRPr sz="2400" b="1">
                <a:solidFill>
                  <a:schemeClr val="tx1"/>
                </a:solidFill>
                <a:latin typeface="Arial" charset="0"/>
              </a:defRPr>
            </a:lvl4pPr>
            <a:lvl5pPr marL="2057400" indent="-228600" defTabSz="903288">
              <a:defRPr sz="2400" b="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b="1">
                <a:solidFill>
                  <a:schemeClr val="tx1"/>
                </a:solidFill>
                <a:latin typeface="Arial" charset="0"/>
              </a:defRPr>
            </a:lvl9pPr>
          </a:lstStyle>
          <a:p>
            <a:fld id="{1D4F3948-6C43-429B-94C6-30B4EF86E311}" type="slidenum">
              <a:rPr lang="en-US" sz="1200" b="0" smtClean="0">
                <a:solidFill>
                  <a:srgbClr val="000000"/>
                </a:solidFill>
              </a:rPr>
              <a:pPr/>
              <a:t>10</a:t>
            </a:fld>
            <a:endParaRPr lang="en-US" sz="1200" b="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b="0" dirty="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b="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b="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D585F1B0-6818-4E61-B236-31A62E0F2B92}" type="slidenum">
              <a:rPr lang="en-US" sz="1000" b="0">
                <a:solidFill>
                  <a:srgbClr val="D3D3D3"/>
                </a:solidFill>
              </a:rPr>
              <a:pPr algn="r" defTabSz="814388">
                <a:lnSpc>
                  <a:spcPct val="100000"/>
                </a:lnSpc>
                <a:defRPr/>
              </a:pPr>
              <a:t>‹#›</a:t>
            </a:fld>
            <a:endParaRPr lang="en-US" sz="1000" b="0">
              <a:solidFill>
                <a:srgbClr val="D3D3D3"/>
              </a:solidFill>
            </a:endParaRPr>
          </a:p>
        </p:txBody>
      </p:sp>
      <p:pic>
        <p:nvPicPr>
          <p:cNvPr id="9" name="Picture 331" descr="Cisco_New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2667246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3171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6975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5158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403860"/>
            <a:ext cx="8145462" cy="8382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655638" y="1731364"/>
            <a:ext cx="7940675" cy="3571875"/>
          </a:xfrm>
        </p:spPr>
        <p:txBody>
          <a:bodyPr/>
          <a:lstStyle>
            <a:lvl1pPr>
              <a:defRPr sz="2000"/>
            </a:lvl1pPr>
            <a:lvl2pPr>
              <a:defRPr sz="1600"/>
            </a:lvl2pPr>
            <a:lvl3pPr>
              <a:defRPr sz="1400"/>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2089787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707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90738" cy="190500"/>
          </a:xfrm>
          <a:prstGeom prst="rect">
            <a:avLst/>
          </a:prstGeom>
          <a:noFill/>
          <a:ln w="9525">
            <a:noFill/>
            <a:miter lim="800000"/>
            <a:headEnd/>
            <a:tailEnd/>
          </a:ln>
          <a:effectLst/>
        </p:spPr>
        <p:txBody>
          <a:bodyPr wrap="none" lIns="82124" tIns="41061" rIns="82124" bIns="41061" anchor="b" anchorCtr="1">
            <a:spAutoFit/>
          </a:bodyPr>
          <a:lstStyle/>
          <a:p>
            <a:pPr algn="l" defTabSz="814388">
              <a:defRPr/>
            </a:pPr>
            <a:r>
              <a:rPr lang="en-US" sz="700" dirty="0">
                <a:solidFill>
                  <a:srgbClr val="D3D3D3"/>
                </a:solidFill>
              </a:rPr>
              <a:t>© 2009 Cisco Systems, Inc. All rights reserved.</a:t>
            </a:r>
          </a:p>
        </p:txBody>
      </p:sp>
      <p:sp>
        <p:nvSpPr>
          <p:cNvPr id="6" name="Rectangle 279"/>
          <p:cNvSpPr>
            <a:spLocks noChangeArrowheads="1"/>
          </p:cNvSpPr>
          <p:nvPr/>
        </p:nvSpPr>
        <p:spPr bwMode="auto">
          <a:xfrm>
            <a:off x="7118350" y="66722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700" dirty="0">
                <a:solidFill>
                  <a:srgbClr val="D3D3D3"/>
                </a:solidFill>
              </a:rPr>
              <a:t>Cisco Public</a:t>
            </a:r>
          </a:p>
        </p:txBody>
      </p:sp>
      <p:sp>
        <p:nvSpPr>
          <p:cNvPr id="7" name="Rectangle 280"/>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algn="l" defTabSz="814388">
              <a:defRPr/>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defRPr/>
            </a:pPr>
            <a:fld id="{5B95D149-5A8F-4E2B-B403-DCBD08AA373F}" type="slidenum">
              <a:rPr lang="en-US" sz="1000">
                <a:solidFill>
                  <a:srgbClr val="D3D3D3"/>
                </a:solidFill>
              </a:rPr>
              <a:pPr algn="r" defTabSz="814388">
                <a:defRPr/>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1570967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403860"/>
            <a:ext cx="8145462" cy="8382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655638" y="1731364"/>
            <a:ext cx="7940675" cy="3571875"/>
          </a:xfrm>
        </p:spPr>
        <p:txBody>
          <a:bodyPr/>
          <a:lstStyle>
            <a:lvl1pPr>
              <a:defRPr sz="2000"/>
            </a:lvl1pPr>
            <a:lvl2pPr>
              <a:defRPr sz="1600"/>
            </a:lvl2pPr>
            <a:lvl3pPr>
              <a:defRPr sz="1400"/>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2298081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6858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0478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9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5597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7022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0183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0950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2866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a:p>
        </p:txBody>
      </p:sp>
    </p:spTree>
    <p:extLst>
      <p:ext uri="{BB962C8B-B14F-4D97-AF65-F5344CB8AC3E}">
        <p14:creationId xmlns:p14="http://schemas.microsoft.com/office/powerpoint/2010/main" val="1123483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55638" y="798513"/>
            <a:ext cx="8145462"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55638" y="2014538"/>
            <a:ext cx="3894137" cy="1709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2175" y="2014538"/>
            <a:ext cx="3894138" cy="1709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55638" y="3876675"/>
            <a:ext cx="3894137" cy="1709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02175" y="3876675"/>
            <a:ext cx="3894138" cy="1709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6098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55638" y="2014538"/>
            <a:ext cx="3894137"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9600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90738" cy="190500"/>
          </a:xfrm>
          <a:prstGeom prst="rect">
            <a:avLst/>
          </a:prstGeom>
          <a:noFill/>
          <a:ln w="9525">
            <a:noFill/>
            <a:miter lim="800000"/>
            <a:headEnd/>
            <a:tailEnd/>
          </a:ln>
          <a:effectLst/>
        </p:spPr>
        <p:txBody>
          <a:bodyPr wrap="none" lIns="82124" tIns="41061" rIns="82124" bIns="41061" anchor="b" anchorCtr="1">
            <a:spAutoFit/>
          </a:bodyPr>
          <a:lstStyle/>
          <a:p>
            <a:pPr algn="l" defTabSz="814388">
              <a:defRPr/>
            </a:pPr>
            <a:r>
              <a:rPr lang="en-US" sz="700" dirty="0">
                <a:solidFill>
                  <a:srgbClr val="D3D3D3"/>
                </a:solidFill>
              </a:rPr>
              <a:t>© 2009 Cisco Systems, Inc. All rights reserved.</a:t>
            </a:r>
          </a:p>
        </p:txBody>
      </p:sp>
      <p:sp>
        <p:nvSpPr>
          <p:cNvPr id="6" name="Rectangle 279"/>
          <p:cNvSpPr>
            <a:spLocks noChangeArrowheads="1"/>
          </p:cNvSpPr>
          <p:nvPr/>
        </p:nvSpPr>
        <p:spPr bwMode="auto">
          <a:xfrm>
            <a:off x="7118350" y="66722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700" dirty="0">
                <a:solidFill>
                  <a:srgbClr val="D3D3D3"/>
                </a:solidFill>
              </a:rPr>
              <a:t>Cisco Public</a:t>
            </a:r>
          </a:p>
        </p:txBody>
      </p:sp>
      <p:sp>
        <p:nvSpPr>
          <p:cNvPr id="7" name="Rectangle 280"/>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algn="l" defTabSz="814388">
              <a:defRPr/>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defRPr/>
            </a:pPr>
            <a:fld id="{1F7EDA72-1505-4BDA-BB1A-A314C9DB4DBD}" type="slidenum">
              <a:rPr lang="en-US" sz="1000">
                <a:solidFill>
                  <a:srgbClr val="D3D3D3"/>
                </a:solidFill>
              </a:rPr>
              <a:pPr algn="r" defTabSz="814388">
                <a:defRPr/>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1147095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403860"/>
            <a:ext cx="8145462" cy="8382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655638" y="1731364"/>
            <a:ext cx="7940675" cy="3571875"/>
          </a:xfrm>
        </p:spPr>
        <p:txBody>
          <a:bodyPr/>
          <a:lstStyle>
            <a:lvl1pPr>
              <a:defRPr sz="2000"/>
            </a:lvl1pPr>
            <a:lvl2pPr>
              <a:defRPr sz="1600"/>
            </a:lvl2pPr>
            <a:lvl3pPr>
              <a:defRPr sz="1400"/>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extLst>
      <p:ext uri="{BB962C8B-B14F-4D97-AF65-F5344CB8AC3E}">
        <p14:creationId xmlns:p14="http://schemas.microsoft.com/office/powerpoint/2010/main" val="4058291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3862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546819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34137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073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90720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1942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2462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5604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a:p>
        </p:txBody>
      </p:sp>
    </p:spTree>
    <p:extLst>
      <p:ext uri="{BB962C8B-B14F-4D97-AF65-F5344CB8AC3E}">
        <p14:creationId xmlns:p14="http://schemas.microsoft.com/office/powerpoint/2010/main" val="25921735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55638" y="798513"/>
            <a:ext cx="8145462"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55638" y="2014538"/>
            <a:ext cx="3894137" cy="1709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2175" y="2014538"/>
            <a:ext cx="3894138" cy="1709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55638" y="3876675"/>
            <a:ext cx="3894137" cy="1709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02175" y="3876675"/>
            <a:ext cx="3894138" cy="1709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755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55638" y="2014538"/>
            <a:ext cx="3894137"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8698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253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5783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8406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0885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749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6393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79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146"/>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368777" name="Rectangle 6281"/>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b="0">
                <a:solidFill>
                  <a:srgbClr val="D3D3D3"/>
                </a:solidFill>
              </a:rPr>
              <a:t>Presentation_ID</a:t>
            </a:r>
          </a:p>
        </p:txBody>
      </p:sp>
      <p:sp>
        <p:nvSpPr>
          <p:cNvPr id="368778" name="Rectangle 6282"/>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214B2283-9849-46C6-9679-4226D37FA3F4}" type="slidenum">
              <a:rPr lang="en-US" sz="1000" b="0">
                <a:solidFill>
                  <a:srgbClr val="D3D3D3"/>
                </a:solidFill>
              </a:rPr>
              <a:pPr algn="r" defTabSz="814388">
                <a:lnSpc>
                  <a:spcPct val="100000"/>
                </a:lnSpc>
                <a:defRPr/>
              </a:pPr>
              <a:t>‹#›</a:t>
            </a:fld>
            <a:endParaRPr lang="en-US" sz="1000" b="0">
              <a:solidFill>
                <a:srgbClr val="D3D3D3"/>
              </a:solidFill>
            </a:endParaRPr>
          </a:p>
        </p:txBody>
      </p:sp>
      <p:sp>
        <p:nvSpPr>
          <p:cNvPr id="1029" name="Rectangle 6284"/>
          <p:cNvSpPr>
            <a:spLocks noGrp="1" noChangeArrowheads="1"/>
          </p:cNvSpPr>
          <p:nvPr>
            <p:ph type="body" idx="1"/>
          </p:nvPr>
        </p:nvSpPr>
        <p:spPr bwMode="auto">
          <a:xfrm>
            <a:off x="655638" y="2014538"/>
            <a:ext cx="79406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808" name="Rectangle 6312"/>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b="0" dirty="0">
                <a:solidFill>
                  <a:srgbClr val="D3D3D3"/>
                </a:solidFill>
              </a:rPr>
              <a:t>© 2008 Cisco Systems, Inc. All rights reserved.</a:t>
            </a:r>
          </a:p>
        </p:txBody>
      </p:sp>
      <p:sp>
        <p:nvSpPr>
          <p:cNvPr id="368809" name="Rectangle 6313"/>
          <p:cNvSpPr>
            <a:spLocks noChangeArrowheads="1"/>
          </p:cNvSpPr>
          <p:nvPr/>
        </p:nvSpPr>
        <p:spPr bwMode="auto">
          <a:xfrm>
            <a:off x="6896100" y="66722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b="0">
                <a:solidFill>
                  <a:srgbClr val="D3D3D3"/>
                </a:solidFill>
              </a:rPr>
              <a:t>Cisco Confidential</a:t>
            </a:r>
          </a:p>
        </p:txBody>
      </p:sp>
      <p:pic>
        <p:nvPicPr>
          <p:cNvPr id="1032" name="Picture 8" descr="Rev08_Cisco_BrandBar10_060408.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08" r:id="rId1"/>
    <p:sldLayoutId id="2147485072" r:id="rId2"/>
    <p:sldLayoutId id="2147485073" r:id="rId3"/>
    <p:sldLayoutId id="2147485074" r:id="rId4"/>
    <p:sldLayoutId id="2147485075" r:id="rId5"/>
    <p:sldLayoutId id="2147485076" r:id="rId6"/>
    <p:sldLayoutId id="2147485077" r:id="rId7"/>
    <p:sldLayoutId id="2147485078" r:id="rId8"/>
    <p:sldLayoutId id="2147485079" r:id="rId9"/>
    <p:sldLayoutId id="2147485080" r:id="rId10"/>
    <p:sldLayoutId id="2147485081" r:id="rId11"/>
    <p:sldLayoutId id="2147485082" r:id="rId12"/>
  </p:sldLayoutIdLst>
  <p:transition>
    <p:wipe dir="r"/>
  </p:transition>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buChar cha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buChar cha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buChar cha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buChar cha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146"/>
          <p:cNvSpPr>
            <a:spLocks noGrp="1" noChangeArrowheads="1"/>
          </p:cNvSpPr>
          <p:nvPr>
            <p:ph type="title"/>
          </p:nvPr>
        </p:nvSpPr>
        <p:spPr bwMode="auto">
          <a:xfrm>
            <a:off x="655638" y="417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368777" name="Rectangle 6281"/>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algn="l" defTabSz="814388">
              <a:defRPr/>
            </a:pPr>
            <a:r>
              <a:rPr lang="en-US" sz="700">
                <a:solidFill>
                  <a:srgbClr val="D3D3D3"/>
                </a:solidFill>
              </a:rPr>
              <a:t>CCNA Overview</a:t>
            </a:r>
          </a:p>
        </p:txBody>
      </p:sp>
      <p:sp>
        <p:nvSpPr>
          <p:cNvPr id="368778" name="Rectangle 6282"/>
          <p:cNvSpPr>
            <a:spLocks noChangeArrowheads="1"/>
          </p:cNvSpPr>
          <p:nvPr/>
        </p:nvSpPr>
        <p:spPr bwMode="auto">
          <a:xfrm>
            <a:off x="8596313" y="6642100"/>
            <a:ext cx="320675" cy="219075"/>
          </a:xfrm>
          <a:prstGeom prst="rect">
            <a:avLst/>
          </a:prstGeom>
          <a:noFill/>
          <a:ln w="9525" algn="ctr">
            <a:noFill/>
            <a:miter lim="800000"/>
            <a:headEnd/>
            <a:tailEnd/>
          </a:ln>
          <a:effectLst/>
        </p:spPr>
        <p:txBody>
          <a:bodyPr wrap="none" lIns="82124" tIns="41061" rIns="82124" bIns="41061" anchor="b">
            <a:spAutoFit/>
          </a:bodyPr>
          <a:lstStyle/>
          <a:p>
            <a:pPr algn="r" defTabSz="814388">
              <a:defRPr/>
            </a:pPr>
            <a:fld id="{37DFC581-B7D8-41E8-9750-8E4FA7C5AC37}" type="slidenum">
              <a:rPr lang="en-US" sz="1000">
                <a:solidFill>
                  <a:srgbClr val="D3D3D3"/>
                </a:solidFill>
              </a:rPr>
              <a:pPr algn="r" defTabSz="814388">
                <a:defRPr/>
              </a:pPr>
              <a:t>‹#›</a:t>
            </a:fld>
            <a:endParaRPr lang="en-US" sz="1000">
              <a:solidFill>
                <a:srgbClr val="D3D3D3"/>
              </a:solidFill>
            </a:endParaRPr>
          </a:p>
        </p:txBody>
      </p:sp>
      <p:sp>
        <p:nvSpPr>
          <p:cNvPr id="2053" name="Rectangle 6284"/>
          <p:cNvSpPr>
            <a:spLocks noGrp="1" noChangeArrowheads="1"/>
          </p:cNvSpPr>
          <p:nvPr>
            <p:ph type="body" idx="1"/>
          </p:nvPr>
        </p:nvSpPr>
        <p:spPr bwMode="auto">
          <a:xfrm>
            <a:off x="655638" y="1739900"/>
            <a:ext cx="79406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p:txBody>
      </p:sp>
      <p:sp>
        <p:nvSpPr>
          <p:cNvPr id="368808" name="Rectangle 6312"/>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algn="l" defTabSz="814388">
              <a:defRPr/>
            </a:pPr>
            <a:r>
              <a:rPr lang="en-US" sz="700">
                <a:solidFill>
                  <a:srgbClr val="D3D3D3"/>
                </a:solidFill>
              </a:rPr>
              <a:t>© 2009 Cisco Systems, Inc. All rights reserved.</a:t>
            </a:r>
          </a:p>
        </p:txBody>
      </p:sp>
      <p:sp>
        <p:nvSpPr>
          <p:cNvPr id="368809" name="Rectangle 6313"/>
          <p:cNvSpPr>
            <a:spLocks noChangeArrowheads="1"/>
          </p:cNvSpPr>
          <p:nvPr/>
        </p:nvSpPr>
        <p:spPr bwMode="auto">
          <a:xfrm>
            <a:off x="7118350" y="66722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700" dirty="0">
                <a:solidFill>
                  <a:srgbClr val="D3D3D3"/>
                </a:solidFill>
              </a:rPr>
              <a:t>Cisco Public</a:t>
            </a:r>
          </a:p>
        </p:txBody>
      </p:sp>
      <p:pic>
        <p:nvPicPr>
          <p:cNvPr id="2056" name="Picture 8" descr="Rev08_Cisco_BrandBar10_06040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83" r:id="rId1"/>
  </p:sldLayoutIdLst>
  <p:transition>
    <p:wipe dir="r"/>
  </p:transition>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0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buChar char="–"/>
        <a:defRPr sz="16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buChar char="•"/>
        <a:defRPr sz="12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buChar cha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buChar cha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655638" y="417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368777" name="Rectangle 6281"/>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algn="l" defTabSz="814388">
              <a:defRPr/>
            </a:pPr>
            <a:r>
              <a:rPr lang="en-US" sz="700">
                <a:solidFill>
                  <a:srgbClr val="D3D3D3"/>
                </a:solidFill>
              </a:rPr>
              <a:t>CCNA Overview</a:t>
            </a:r>
          </a:p>
        </p:txBody>
      </p:sp>
      <p:sp>
        <p:nvSpPr>
          <p:cNvPr id="368778" name="Rectangle 6282"/>
          <p:cNvSpPr>
            <a:spLocks noChangeArrowheads="1"/>
          </p:cNvSpPr>
          <p:nvPr/>
        </p:nvSpPr>
        <p:spPr bwMode="auto">
          <a:xfrm>
            <a:off x="8596313" y="6642100"/>
            <a:ext cx="320675" cy="219075"/>
          </a:xfrm>
          <a:prstGeom prst="rect">
            <a:avLst/>
          </a:prstGeom>
          <a:noFill/>
          <a:ln w="9525" algn="ctr">
            <a:noFill/>
            <a:miter lim="800000"/>
            <a:headEnd/>
            <a:tailEnd/>
          </a:ln>
          <a:effectLst/>
        </p:spPr>
        <p:txBody>
          <a:bodyPr wrap="none" lIns="82124" tIns="41061" rIns="82124" bIns="41061" anchor="b">
            <a:spAutoFit/>
          </a:bodyPr>
          <a:lstStyle/>
          <a:p>
            <a:pPr algn="r" defTabSz="814388">
              <a:defRPr/>
            </a:pPr>
            <a:fld id="{BD839924-EB59-4E91-A837-53022379C1B2}" type="slidenum">
              <a:rPr lang="en-US" sz="1000">
                <a:solidFill>
                  <a:srgbClr val="D3D3D3"/>
                </a:solidFill>
              </a:rPr>
              <a:pPr algn="r" defTabSz="814388">
                <a:defRPr/>
              </a:pPr>
              <a:t>‹#›</a:t>
            </a:fld>
            <a:endParaRPr lang="en-US" sz="1000">
              <a:solidFill>
                <a:srgbClr val="D3D3D3"/>
              </a:solidFill>
            </a:endParaRPr>
          </a:p>
        </p:txBody>
      </p:sp>
      <p:sp>
        <p:nvSpPr>
          <p:cNvPr id="3077" name="Rectangle 6284"/>
          <p:cNvSpPr>
            <a:spLocks noGrp="1" noChangeArrowheads="1"/>
          </p:cNvSpPr>
          <p:nvPr>
            <p:ph type="body" idx="1"/>
          </p:nvPr>
        </p:nvSpPr>
        <p:spPr bwMode="auto">
          <a:xfrm>
            <a:off x="655638" y="1739900"/>
            <a:ext cx="79406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p:txBody>
      </p:sp>
      <p:sp>
        <p:nvSpPr>
          <p:cNvPr id="368808" name="Rectangle 6312"/>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algn="l" defTabSz="814388">
              <a:defRPr/>
            </a:pPr>
            <a:r>
              <a:rPr lang="en-US" sz="700">
                <a:solidFill>
                  <a:srgbClr val="D3D3D3"/>
                </a:solidFill>
              </a:rPr>
              <a:t>© 2009 Cisco Systems, Inc. All rights reserved.</a:t>
            </a:r>
          </a:p>
        </p:txBody>
      </p:sp>
      <p:sp>
        <p:nvSpPr>
          <p:cNvPr id="368809" name="Rectangle 6313"/>
          <p:cNvSpPr>
            <a:spLocks noChangeArrowheads="1"/>
          </p:cNvSpPr>
          <p:nvPr/>
        </p:nvSpPr>
        <p:spPr bwMode="auto">
          <a:xfrm>
            <a:off x="7118350" y="66722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700" dirty="0">
                <a:solidFill>
                  <a:srgbClr val="D3D3D3"/>
                </a:solidFill>
              </a:rPr>
              <a:t>Cisco Public</a:t>
            </a:r>
          </a:p>
        </p:txBody>
      </p:sp>
      <p:pic>
        <p:nvPicPr>
          <p:cNvPr id="3080" name="Picture 8" descr="Rev08_Cisco_BrandBar10_06040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84" r:id="rId1"/>
  </p:sldLayoutIdLst>
  <p:transition>
    <p:wipe dir="r"/>
  </p:transition>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0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buChar char="–"/>
        <a:defRPr sz="16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buChar char="•"/>
        <a:defRPr sz="12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buChar cha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buChar cha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6146"/>
          <p:cNvSpPr>
            <a:spLocks noGrp="1" noChangeArrowheads="1"/>
          </p:cNvSpPr>
          <p:nvPr>
            <p:ph type="title"/>
          </p:nvPr>
        </p:nvSpPr>
        <p:spPr bwMode="auto">
          <a:xfrm>
            <a:off x="655638" y="417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368777" name="Rectangle 6281"/>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algn="l" defTabSz="814388">
              <a:defRPr/>
            </a:pPr>
            <a:r>
              <a:rPr lang="en-US" sz="700">
                <a:solidFill>
                  <a:srgbClr val="D3D3D3"/>
                </a:solidFill>
              </a:rPr>
              <a:t>CCNA Overview</a:t>
            </a:r>
          </a:p>
        </p:txBody>
      </p:sp>
      <p:sp>
        <p:nvSpPr>
          <p:cNvPr id="368778" name="Rectangle 6282"/>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defRPr/>
            </a:pPr>
            <a:fld id="{90C1DBEC-3CA3-4919-B8A5-B2EC6784D2EF}" type="slidenum">
              <a:rPr lang="en-US" sz="1000">
                <a:solidFill>
                  <a:srgbClr val="D3D3D3"/>
                </a:solidFill>
              </a:rPr>
              <a:pPr algn="r" defTabSz="814388">
                <a:defRPr/>
              </a:pPr>
              <a:t>‹#›</a:t>
            </a:fld>
            <a:endParaRPr lang="en-US" sz="1000">
              <a:solidFill>
                <a:srgbClr val="D3D3D3"/>
              </a:solidFill>
            </a:endParaRPr>
          </a:p>
        </p:txBody>
      </p:sp>
      <p:sp>
        <p:nvSpPr>
          <p:cNvPr id="4101" name="Rectangle 6284"/>
          <p:cNvSpPr>
            <a:spLocks noGrp="1" noChangeArrowheads="1"/>
          </p:cNvSpPr>
          <p:nvPr>
            <p:ph type="body" idx="1"/>
          </p:nvPr>
        </p:nvSpPr>
        <p:spPr bwMode="auto">
          <a:xfrm>
            <a:off x="655638" y="1739900"/>
            <a:ext cx="79406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p:txBody>
      </p:sp>
      <p:sp>
        <p:nvSpPr>
          <p:cNvPr id="368808" name="Rectangle 6312"/>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algn="l" defTabSz="814388">
              <a:defRPr/>
            </a:pPr>
            <a:r>
              <a:rPr lang="en-US" sz="700">
                <a:solidFill>
                  <a:srgbClr val="D3D3D3"/>
                </a:solidFill>
              </a:rPr>
              <a:t>© 2009 Cisco Systems, Inc. All rights reserved.</a:t>
            </a:r>
          </a:p>
        </p:txBody>
      </p:sp>
      <p:sp>
        <p:nvSpPr>
          <p:cNvPr id="368809" name="Rectangle 6313"/>
          <p:cNvSpPr>
            <a:spLocks noChangeArrowheads="1"/>
          </p:cNvSpPr>
          <p:nvPr/>
        </p:nvSpPr>
        <p:spPr bwMode="auto">
          <a:xfrm>
            <a:off x="7118350" y="66722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700" dirty="0">
                <a:solidFill>
                  <a:srgbClr val="D3D3D3"/>
                </a:solidFill>
              </a:rPr>
              <a:t>Cisco Public</a:t>
            </a:r>
          </a:p>
        </p:txBody>
      </p:sp>
      <p:pic>
        <p:nvPicPr>
          <p:cNvPr id="4104" name="Picture 8" descr="Rev08_Cisco_BrandBar10_060408.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09" r:id="rId1"/>
    <p:sldLayoutId id="2147485085" r:id="rId2"/>
    <p:sldLayoutId id="2147485086" r:id="rId3"/>
    <p:sldLayoutId id="2147485087" r:id="rId4"/>
    <p:sldLayoutId id="2147485088" r:id="rId5"/>
    <p:sldLayoutId id="2147485089" r:id="rId6"/>
    <p:sldLayoutId id="2147485090" r:id="rId7"/>
    <p:sldLayoutId id="2147485091" r:id="rId8"/>
    <p:sldLayoutId id="2147485092" r:id="rId9"/>
    <p:sldLayoutId id="2147485093" r:id="rId10"/>
    <p:sldLayoutId id="2147485094" r:id="rId11"/>
    <p:sldLayoutId id="2147485095" r:id="rId12"/>
  </p:sldLayoutIdLst>
  <p:transition>
    <p:wipe dir="r"/>
  </p:transition>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0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buChar char="–"/>
        <a:defRPr sz="16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buChar char="•"/>
        <a:defRPr sz="12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buChar cha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buChar cha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6146"/>
          <p:cNvSpPr>
            <a:spLocks noGrp="1" noChangeArrowheads="1"/>
          </p:cNvSpPr>
          <p:nvPr>
            <p:ph type="title"/>
          </p:nvPr>
        </p:nvSpPr>
        <p:spPr bwMode="auto">
          <a:xfrm>
            <a:off x="655638" y="417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368777" name="Rectangle 6281"/>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algn="l" defTabSz="814388">
              <a:defRPr/>
            </a:pPr>
            <a:r>
              <a:rPr lang="en-US" sz="700">
                <a:solidFill>
                  <a:srgbClr val="D3D3D3"/>
                </a:solidFill>
              </a:rPr>
              <a:t>CCNA Overview</a:t>
            </a:r>
          </a:p>
        </p:txBody>
      </p:sp>
      <p:sp>
        <p:nvSpPr>
          <p:cNvPr id="368778" name="Rectangle 6282"/>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defRPr/>
            </a:pPr>
            <a:fld id="{8287ED16-89ED-47F5-B8CB-AF0BA31CFCBD}" type="slidenum">
              <a:rPr lang="en-US" sz="1000">
                <a:solidFill>
                  <a:srgbClr val="D3D3D3"/>
                </a:solidFill>
              </a:rPr>
              <a:pPr algn="r" defTabSz="814388">
                <a:defRPr/>
              </a:pPr>
              <a:t>‹#›</a:t>
            </a:fld>
            <a:endParaRPr lang="en-US" sz="1000">
              <a:solidFill>
                <a:srgbClr val="D3D3D3"/>
              </a:solidFill>
            </a:endParaRPr>
          </a:p>
        </p:txBody>
      </p:sp>
      <p:sp>
        <p:nvSpPr>
          <p:cNvPr id="5125" name="Rectangle 6284"/>
          <p:cNvSpPr>
            <a:spLocks noGrp="1" noChangeArrowheads="1"/>
          </p:cNvSpPr>
          <p:nvPr>
            <p:ph type="body" idx="1"/>
          </p:nvPr>
        </p:nvSpPr>
        <p:spPr bwMode="auto">
          <a:xfrm>
            <a:off x="655638" y="1739900"/>
            <a:ext cx="79406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p:txBody>
      </p:sp>
      <p:sp>
        <p:nvSpPr>
          <p:cNvPr id="368808" name="Rectangle 6312"/>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algn="l" defTabSz="814388">
              <a:defRPr/>
            </a:pPr>
            <a:r>
              <a:rPr lang="en-US" sz="700">
                <a:solidFill>
                  <a:srgbClr val="D3D3D3"/>
                </a:solidFill>
              </a:rPr>
              <a:t>© 2009 Cisco Systems, Inc. All rights reserved.</a:t>
            </a:r>
          </a:p>
        </p:txBody>
      </p:sp>
      <p:sp>
        <p:nvSpPr>
          <p:cNvPr id="368809" name="Rectangle 6313"/>
          <p:cNvSpPr>
            <a:spLocks noChangeArrowheads="1"/>
          </p:cNvSpPr>
          <p:nvPr/>
        </p:nvSpPr>
        <p:spPr bwMode="auto">
          <a:xfrm>
            <a:off x="7118350" y="66722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a:defRPr/>
            </a:pPr>
            <a:r>
              <a:rPr lang="en-US" sz="700" dirty="0">
                <a:solidFill>
                  <a:srgbClr val="D3D3D3"/>
                </a:solidFill>
              </a:rPr>
              <a:t>Cisco Public</a:t>
            </a:r>
          </a:p>
        </p:txBody>
      </p:sp>
      <p:pic>
        <p:nvPicPr>
          <p:cNvPr id="5128" name="Picture 8" descr="Rev08_Cisco_BrandBar10_060408.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10" r:id="rId1"/>
    <p:sldLayoutId id="2147485096" r:id="rId2"/>
    <p:sldLayoutId id="2147485097" r:id="rId3"/>
    <p:sldLayoutId id="2147485098" r:id="rId4"/>
    <p:sldLayoutId id="2147485099" r:id="rId5"/>
    <p:sldLayoutId id="2147485100" r:id="rId6"/>
    <p:sldLayoutId id="2147485101" r:id="rId7"/>
    <p:sldLayoutId id="2147485102" r:id="rId8"/>
    <p:sldLayoutId id="2147485103" r:id="rId9"/>
    <p:sldLayoutId id="2147485104" r:id="rId10"/>
    <p:sldLayoutId id="2147485105" r:id="rId11"/>
    <p:sldLayoutId id="2147485106" r:id="rId12"/>
  </p:sldLayoutIdLst>
  <p:transition>
    <p:wipe dir="r"/>
  </p:transition>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0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buChar char="–"/>
        <a:defRPr sz="16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buChar char="•"/>
        <a:defRPr sz="12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buChar cha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buChar cha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6146"/>
          <p:cNvSpPr>
            <a:spLocks noGrp="1" noChangeArrowheads="1"/>
          </p:cNvSpPr>
          <p:nvPr>
            <p:ph type="title"/>
          </p:nvPr>
        </p:nvSpPr>
        <p:spPr bwMode="auto">
          <a:xfrm>
            <a:off x="655638" y="793750"/>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6147" name="Rectangle 6284"/>
          <p:cNvSpPr>
            <a:spLocks noGrp="1" noChangeArrowheads="1"/>
          </p:cNvSpPr>
          <p:nvPr>
            <p:ph type="body" idx="1"/>
          </p:nvPr>
        </p:nvSpPr>
        <p:spPr bwMode="auto">
          <a:xfrm>
            <a:off x="655638" y="2009775"/>
            <a:ext cx="79406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810" name="Rectangle 6314"/>
          <p:cNvSpPr>
            <a:spLocks noChangeArrowheads="1"/>
          </p:cNvSpPr>
          <p:nvPr/>
        </p:nvSpPr>
        <p:spPr bwMode="white">
          <a:xfrm>
            <a:off x="193675" y="66722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b="0">
                <a:solidFill>
                  <a:srgbClr val="D3D3D3"/>
                </a:solidFill>
              </a:rPr>
              <a:t>Presentation_ID</a:t>
            </a:r>
          </a:p>
        </p:txBody>
      </p:sp>
      <p:sp>
        <p:nvSpPr>
          <p:cNvPr id="368811" name="Rectangle 631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9898D268-9F35-4052-9458-51ADC31EB82E}" type="slidenum">
              <a:rPr lang="en-US" sz="1000" b="0">
                <a:solidFill>
                  <a:srgbClr val="D3D3D3"/>
                </a:solidFill>
              </a:rPr>
              <a:pPr algn="r" defTabSz="814388">
                <a:lnSpc>
                  <a:spcPct val="100000"/>
                </a:lnSpc>
                <a:defRPr/>
              </a:pPr>
              <a:t>‹#›</a:t>
            </a:fld>
            <a:endParaRPr lang="en-US" sz="1000" b="0">
              <a:solidFill>
                <a:srgbClr val="D3D3D3"/>
              </a:solidFill>
            </a:endParaRPr>
          </a:p>
        </p:txBody>
      </p:sp>
      <p:sp>
        <p:nvSpPr>
          <p:cNvPr id="368816" name="Rectangle 6320"/>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b="0" dirty="0">
                <a:solidFill>
                  <a:srgbClr val="D3D3D3"/>
                </a:solidFill>
              </a:rPr>
              <a:t>© 2010 Cisco Systems, Inc. All rights reserved.</a:t>
            </a:r>
          </a:p>
        </p:txBody>
      </p:sp>
      <p:sp>
        <p:nvSpPr>
          <p:cNvPr id="368817" name="Rectangle 6321"/>
          <p:cNvSpPr>
            <a:spLocks noChangeArrowheads="1"/>
          </p:cNvSpPr>
          <p:nvPr/>
        </p:nvSpPr>
        <p:spPr bwMode="auto">
          <a:xfrm>
            <a:off x="6896100" y="66722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b="0">
                <a:solidFill>
                  <a:srgbClr val="D3D3D3"/>
                </a:solidFill>
              </a:rPr>
              <a:t>Cisco Confidential</a:t>
            </a:r>
          </a:p>
        </p:txBody>
      </p:sp>
      <p:pic>
        <p:nvPicPr>
          <p:cNvPr id="6152" name="Picture 9" descr="Rev08_Cisco_BrandBar10_06040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5107" r:id="rId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3200" b="1">
          <a:solidFill>
            <a:schemeClr val="tx2"/>
          </a:solidFill>
          <a:latin typeface="Arial" charset="0"/>
        </a:defRPr>
      </a:lvl2pPr>
      <a:lvl3pPr algn="l" defTabSz="814388" rtl="0" eaLnBrk="0" fontAlgn="base" hangingPunct="0">
        <a:lnSpc>
          <a:spcPct val="90000"/>
        </a:lnSpc>
        <a:spcBef>
          <a:spcPct val="0"/>
        </a:spcBef>
        <a:spcAft>
          <a:spcPct val="0"/>
        </a:spcAft>
        <a:defRPr sz="3200" b="1">
          <a:solidFill>
            <a:schemeClr val="tx2"/>
          </a:solidFill>
          <a:latin typeface="Arial" charset="0"/>
        </a:defRPr>
      </a:lvl3pPr>
      <a:lvl4pPr algn="l" defTabSz="814388" rtl="0" eaLnBrk="0" fontAlgn="base" hangingPunct="0">
        <a:lnSpc>
          <a:spcPct val="90000"/>
        </a:lnSpc>
        <a:spcBef>
          <a:spcPct val="0"/>
        </a:spcBef>
        <a:spcAft>
          <a:spcPct val="0"/>
        </a:spcAft>
        <a:defRPr sz="3200" b="1">
          <a:solidFill>
            <a:schemeClr val="tx2"/>
          </a:solidFill>
          <a:latin typeface="Arial" charset="0"/>
        </a:defRPr>
      </a:lvl4pPr>
      <a:lvl5pPr algn="l" defTabSz="814388" rtl="0" eaLnBrk="0" fontAlgn="base" hangingPunct="0">
        <a:lnSpc>
          <a:spcPct val="90000"/>
        </a:lnSpc>
        <a:spcBef>
          <a:spcPct val="0"/>
        </a:spcBef>
        <a:spcAft>
          <a:spcPct val="0"/>
        </a:spcAft>
        <a:defRPr sz="3200" b="1">
          <a:solidFill>
            <a:schemeClr val="tx2"/>
          </a:solidFill>
          <a:latin typeface="Arial" charset="0"/>
        </a:defRPr>
      </a:lvl5pPr>
      <a:lvl6pPr marL="457200" algn="l" defTabSz="814388" rtl="0" eaLnBrk="1" fontAlgn="base" hangingPunct="1">
        <a:lnSpc>
          <a:spcPct val="90000"/>
        </a:lnSpc>
        <a:spcBef>
          <a:spcPct val="0"/>
        </a:spcBef>
        <a:spcAft>
          <a:spcPct val="0"/>
        </a:spcAft>
        <a:defRPr sz="3200" b="1">
          <a:solidFill>
            <a:schemeClr val="tx2"/>
          </a:solidFill>
          <a:latin typeface="Arial" charset="0"/>
        </a:defRPr>
      </a:lvl6pPr>
      <a:lvl7pPr marL="914400" algn="l" defTabSz="814388" rtl="0" eaLnBrk="1" fontAlgn="base" hangingPunct="1">
        <a:lnSpc>
          <a:spcPct val="90000"/>
        </a:lnSpc>
        <a:spcBef>
          <a:spcPct val="0"/>
        </a:spcBef>
        <a:spcAft>
          <a:spcPct val="0"/>
        </a:spcAft>
        <a:defRPr sz="3200" b="1">
          <a:solidFill>
            <a:schemeClr val="tx2"/>
          </a:solidFill>
          <a:latin typeface="Arial" charset="0"/>
        </a:defRPr>
      </a:lvl7pPr>
      <a:lvl8pPr marL="1371600" algn="l" defTabSz="814388" rtl="0" eaLnBrk="1" fontAlgn="base" hangingPunct="1">
        <a:lnSpc>
          <a:spcPct val="90000"/>
        </a:lnSpc>
        <a:spcBef>
          <a:spcPct val="0"/>
        </a:spcBef>
        <a:spcAft>
          <a:spcPct val="0"/>
        </a:spcAft>
        <a:defRPr sz="3200" b="1">
          <a:solidFill>
            <a:schemeClr val="tx2"/>
          </a:solidFill>
          <a:latin typeface="Arial" charset="0"/>
        </a:defRPr>
      </a:lvl8pPr>
      <a:lvl9pPr marL="1828800" algn="l" defTabSz="814388" rtl="0" eaLnBrk="1" fontAlgn="base" hangingPunct="1">
        <a:lnSpc>
          <a:spcPct val="90000"/>
        </a:lnSpc>
        <a:spcBef>
          <a:spcPct val="0"/>
        </a:spcBef>
        <a:spcAft>
          <a:spcPct val="0"/>
        </a:spcAft>
        <a:defRPr sz="3200" b="1">
          <a:solidFill>
            <a:schemeClr val="tx2"/>
          </a:solidFill>
          <a:latin typeface="Arial" charset="0"/>
        </a:defRPr>
      </a:lvl9pPr>
    </p:titleStyle>
    <p:body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har char="–"/>
        <a:defRPr sz="2000">
          <a:solidFill>
            <a:schemeClr val="tx1"/>
          </a:solidFill>
          <a:latin typeface="+mn-lt"/>
        </a:defRPr>
      </a:lvl2pPr>
      <a:lvl3pPr marL="914400" algn="l" defTabSz="814388" rtl="0" eaLnBrk="0" fontAlgn="base" hangingPunct="0">
        <a:lnSpc>
          <a:spcPct val="95000"/>
        </a:lnSpc>
        <a:spcBef>
          <a:spcPct val="35000"/>
        </a:spcBef>
        <a:spcAft>
          <a:spcPct val="0"/>
        </a:spcAft>
        <a:buChar cha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har cha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har char="»"/>
        <a:defRPr sz="2000">
          <a:solidFill>
            <a:schemeClr val="tx1"/>
          </a:solidFill>
          <a:latin typeface="+mn-lt"/>
        </a:defRPr>
      </a:lvl5pPr>
      <a:lvl6pPr marL="2062163" algn="l" defTabSz="814388" rtl="0" eaLnBrk="1" fontAlgn="base" hangingPunct="1">
        <a:lnSpc>
          <a:spcPct val="95000"/>
        </a:lnSpc>
        <a:spcBef>
          <a:spcPct val="35000"/>
        </a:spcBef>
        <a:spcAft>
          <a:spcPct val="0"/>
        </a:spcAft>
        <a:defRPr sz="2000">
          <a:solidFill>
            <a:schemeClr val="tx1"/>
          </a:solidFill>
          <a:latin typeface="+mn-lt"/>
        </a:defRPr>
      </a:lvl6pPr>
      <a:lvl7pPr marL="2519363" algn="l" defTabSz="814388" rtl="0" eaLnBrk="1" fontAlgn="base" hangingPunct="1">
        <a:lnSpc>
          <a:spcPct val="95000"/>
        </a:lnSpc>
        <a:spcBef>
          <a:spcPct val="35000"/>
        </a:spcBef>
        <a:spcAft>
          <a:spcPct val="0"/>
        </a:spcAft>
        <a:defRPr sz="2000">
          <a:solidFill>
            <a:schemeClr val="tx1"/>
          </a:solidFill>
          <a:latin typeface="+mn-lt"/>
        </a:defRPr>
      </a:lvl7pPr>
      <a:lvl8pPr marL="2976563" algn="l" defTabSz="814388" rtl="0" eaLnBrk="1" fontAlgn="base" hangingPunct="1">
        <a:lnSpc>
          <a:spcPct val="95000"/>
        </a:lnSpc>
        <a:spcBef>
          <a:spcPct val="35000"/>
        </a:spcBef>
        <a:spcAft>
          <a:spcPct val="0"/>
        </a:spcAft>
        <a:defRPr sz="2000">
          <a:solidFill>
            <a:schemeClr val="tx1"/>
          </a:solidFill>
          <a:latin typeface="+mn-lt"/>
        </a:defRPr>
      </a:lvl8pPr>
      <a:lvl9pPr marL="3433763" algn="l" defTabSz="814388" rtl="0" eaLnBrk="1" fontAlgn="base" hangingPunct="1">
        <a:lnSpc>
          <a:spcPct val="95000"/>
        </a:lnSpc>
        <a:spcBef>
          <a:spcPct val="35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cisco.netacad.net/cnams/content/templates/LibraryHome.jsp?url=/resource/lcms/cnams_site/english/generic_site_areas/library/course_catalog/FundIT1.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comptia.org/certifications/listed/a.asp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cisco.netacad.net/cnams/content/templates/LibraryHome.jsp?url=/resource/lcms/cnams_site/english/generic_site_areas/library/course_catalog/PTSoftwareDownloads.html"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hyperlink" Target="http://cisco.netacad.net/cnams/content/templates/LibraryHome.jsp#/resource/lcms/cnams_site/english/generic_site_areas/library/Course_Resources/IT_Essentials_PC_Hardware_and_Software.html"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hyperlink" Target="https://cisco.webex.com/cisco/onstage/g.php?p=401&amp;t=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jpe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3"/>
          <p:cNvSpPr>
            <a:spLocks noGrp="1" noChangeArrowheads="1"/>
          </p:cNvSpPr>
          <p:nvPr>
            <p:ph type="ctrTitle"/>
          </p:nvPr>
        </p:nvSpPr>
        <p:spPr/>
        <p:txBody>
          <a:bodyPr/>
          <a:lstStyle/>
          <a:p>
            <a:pPr eaLnBrk="1" hangingPunct="1"/>
            <a:r>
              <a:rPr lang="en-US" smtClean="0"/>
              <a:t>IT Essentials: PC Hardware and Software v4.1 Overview</a:t>
            </a:r>
            <a:endParaRPr lang="en-US" smtClean="0">
              <a:solidFill>
                <a:schemeClr val="folHlink"/>
              </a:solidFill>
            </a:endParaRPr>
          </a:p>
        </p:txBody>
      </p:sp>
      <p:sp>
        <p:nvSpPr>
          <p:cNvPr id="10243" name="Rectangle 34"/>
          <p:cNvSpPr>
            <a:spLocks noGrp="1" noChangeArrowheads="1"/>
          </p:cNvSpPr>
          <p:nvPr>
            <p:ph type="subTitle" idx="1"/>
          </p:nvPr>
        </p:nvSpPr>
        <p:spPr/>
        <p:txBody>
          <a:bodyPr/>
          <a:lstStyle/>
          <a:p>
            <a:pPr eaLnBrk="1" hangingPunct="1"/>
            <a:r>
              <a:rPr lang="en-US" sz="2400" smtClean="0"/>
              <a:t>March 2011</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lIns="82124" tIns="41061" rIns="82124" bIns="41061" anchor="ctr"/>
          <a:lstStyle/>
          <a:p>
            <a:endParaRPr lang="en-US">
              <a:solidFill>
                <a:srgbClr val="000000"/>
              </a:solidFill>
            </a:endParaRPr>
          </a:p>
        </p:txBody>
      </p:sp>
      <p:sp>
        <p:nvSpPr>
          <p:cNvPr id="19459"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3025" tIns="36511" rIns="73025" bIns="36511" anchor="ctr"/>
          <a:lstStyle/>
          <a:p>
            <a:endParaRPr lang="en-US">
              <a:solidFill>
                <a:srgbClr val="000000"/>
              </a:solidFill>
            </a:endParaRPr>
          </a:p>
        </p:txBody>
      </p:sp>
      <p:sp>
        <p:nvSpPr>
          <p:cNvPr id="19460"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3025" tIns="36511" rIns="73025" bIns="36511" anchor="ctr"/>
          <a:lstStyle/>
          <a:p>
            <a:endParaRPr lang="en-US">
              <a:solidFill>
                <a:srgbClr val="000000"/>
              </a:solidFill>
            </a:endParaRPr>
          </a:p>
        </p:txBody>
      </p:sp>
      <p:sp>
        <p:nvSpPr>
          <p:cNvPr id="19461" name="Rectangle 8"/>
          <p:cNvSpPr>
            <a:spLocks noChangeArrowheads="1"/>
          </p:cNvSpPr>
          <p:nvPr/>
        </p:nvSpPr>
        <p:spPr bwMode="auto">
          <a:xfrm>
            <a:off x="222250" y="634365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endParaRPr lang="en-US">
              <a:solidFill>
                <a:srgbClr val="000000"/>
              </a:solidFill>
            </a:endParaRPr>
          </a:p>
        </p:txBody>
      </p:sp>
      <p:sp>
        <p:nvSpPr>
          <p:cNvPr id="181" name="Rectangle 9"/>
          <p:cNvSpPr>
            <a:spLocks noChangeArrowheads="1"/>
          </p:cNvSpPr>
          <p:nvPr/>
        </p:nvSpPr>
        <p:spPr bwMode="auto">
          <a:xfrm>
            <a:off x="366713" y="1524000"/>
            <a:ext cx="8397875" cy="4876800"/>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defRPr/>
            </a:pPr>
            <a:endParaRPr lang="en-US">
              <a:solidFill>
                <a:srgbClr val="000000"/>
              </a:solidFill>
              <a:latin typeface="Arial" pitchFamily="34" charset="0"/>
            </a:endParaRPr>
          </a:p>
        </p:txBody>
      </p:sp>
      <p:sp>
        <p:nvSpPr>
          <p:cNvPr id="19463" name="AutoShape 11"/>
          <p:cNvSpPr>
            <a:spLocks noChangeArrowheads="1"/>
          </p:cNvSpPr>
          <p:nvPr/>
        </p:nvSpPr>
        <p:spPr bwMode="auto">
          <a:xfrm>
            <a:off x="438150" y="1524000"/>
            <a:ext cx="8255000" cy="4114800"/>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lIns="73025" tIns="36511" rIns="73025" bIns="36511" anchor="ctr"/>
          <a:lstStyle/>
          <a:p>
            <a:endParaRPr lang="en-US">
              <a:solidFill>
                <a:srgbClr val="000000"/>
              </a:solidFill>
            </a:endParaRPr>
          </a:p>
        </p:txBody>
      </p:sp>
      <p:sp>
        <p:nvSpPr>
          <p:cNvPr id="19464" name="Rectangle 28"/>
          <p:cNvSpPr>
            <a:spLocks noChangeArrowheads="1"/>
          </p:cNvSpPr>
          <p:nvPr/>
        </p:nvSpPr>
        <p:spPr bwMode="auto">
          <a:xfrm flipV="1">
            <a:off x="366713" y="6400800"/>
            <a:ext cx="8391525" cy="190500"/>
          </a:xfrm>
          <a:prstGeom prst="rect">
            <a:avLst/>
          </a:prstGeom>
          <a:solidFill>
            <a:srgbClr val="708CA1"/>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lIns="82124" tIns="41061" rIns="82124" bIns="41061" anchor="ctr"/>
          <a:lstStyle/>
          <a:p>
            <a:endParaRPr lang="en-US">
              <a:solidFill>
                <a:srgbClr val="000000"/>
              </a:solidFill>
            </a:endParaRPr>
          </a:p>
        </p:txBody>
      </p:sp>
      <p:sp>
        <p:nvSpPr>
          <p:cNvPr id="19465" name="Rectangle 20"/>
          <p:cNvSpPr>
            <a:spLocks noGrp="1" noChangeArrowheads="1"/>
          </p:cNvSpPr>
          <p:nvPr>
            <p:ph type="body" idx="4294967295"/>
          </p:nvPr>
        </p:nvSpPr>
        <p:spPr>
          <a:xfrm>
            <a:off x="381000" y="1752600"/>
            <a:ext cx="8215313" cy="3571875"/>
          </a:xfrm>
        </p:spPr>
        <p:txBody>
          <a:bodyPr/>
          <a:lstStyle/>
          <a:p>
            <a:pPr eaLnBrk="1" hangingPunct="1">
              <a:spcBef>
                <a:spcPct val="30000"/>
              </a:spcBef>
            </a:pPr>
            <a:r>
              <a:rPr lang="en-US" sz="1600" smtClean="0">
                <a:solidFill>
                  <a:srgbClr val="000000"/>
                </a:solidFill>
              </a:rPr>
              <a:t>Same Graphical User Interface (GUI) as v4.0 curricula</a:t>
            </a:r>
          </a:p>
          <a:p>
            <a:pPr eaLnBrk="1" hangingPunct="1">
              <a:spcBef>
                <a:spcPct val="30000"/>
              </a:spcBef>
            </a:pPr>
            <a:r>
              <a:rPr lang="en-US" sz="1600" smtClean="0">
                <a:solidFill>
                  <a:srgbClr val="000000"/>
                </a:solidFill>
              </a:rPr>
              <a:t>16 chapters </a:t>
            </a:r>
            <a:r>
              <a:rPr lang="en-US" sz="1600" smtClean="0"/>
              <a:t>and chapter exams</a:t>
            </a:r>
          </a:p>
          <a:p>
            <a:pPr eaLnBrk="1" hangingPunct="1">
              <a:spcBef>
                <a:spcPct val="30000"/>
              </a:spcBef>
            </a:pPr>
            <a:r>
              <a:rPr lang="en-US" sz="1600" smtClean="0"/>
              <a:t>Windows 7 supplement document</a:t>
            </a:r>
          </a:p>
          <a:p>
            <a:pPr eaLnBrk="1" hangingPunct="1">
              <a:spcBef>
                <a:spcPct val="30000"/>
              </a:spcBef>
            </a:pPr>
            <a:r>
              <a:rPr lang="en-US" sz="1600" smtClean="0"/>
              <a:t>Approximately 450 new assessment items</a:t>
            </a:r>
          </a:p>
          <a:p>
            <a:pPr eaLnBrk="1" hangingPunct="1">
              <a:spcBef>
                <a:spcPct val="30000"/>
              </a:spcBef>
            </a:pPr>
            <a:r>
              <a:rPr lang="en-US" sz="1600" smtClean="0"/>
              <a:t>2 final exams, 1 skills-based assessment, 1 Windows 7 exam</a:t>
            </a:r>
          </a:p>
          <a:p>
            <a:pPr eaLnBrk="1" hangingPunct="1">
              <a:spcBef>
                <a:spcPct val="30000"/>
              </a:spcBef>
            </a:pPr>
            <a:r>
              <a:rPr lang="en-US" sz="1600" smtClean="0"/>
              <a:t>New or updated hands-on labs, including labs for Windows 7</a:t>
            </a:r>
          </a:p>
          <a:p>
            <a:pPr eaLnBrk="1" hangingPunct="1">
              <a:spcBef>
                <a:spcPct val="30000"/>
              </a:spcBef>
            </a:pPr>
            <a:r>
              <a:rPr lang="en-US" sz="1600" smtClean="0">
                <a:solidFill>
                  <a:srgbClr val="000000"/>
                </a:solidFill>
              </a:rPr>
              <a:t>5 new Packet Tracer activities</a:t>
            </a:r>
          </a:p>
          <a:p>
            <a:pPr eaLnBrk="1" hangingPunct="1">
              <a:spcBef>
                <a:spcPct val="30000"/>
              </a:spcBef>
            </a:pPr>
            <a:r>
              <a:rPr lang="en-US" sz="1600" smtClean="0">
                <a:solidFill>
                  <a:srgbClr val="000000"/>
                </a:solidFill>
              </a:rPr>
              <a:t>Aligned to the new CompTIA 2009 A+ certification exams</a:t>
            </a:r>
          </a:p>
          <a:p>
            <a:pPr eaLnBrk="1" hangingPunct="1">
              <a:spcBef>
                <a:spcPct val="30000"/>
              </a:spcBef>
            </a:pPr>
            <a:r>
              <a:rPr lang="en-US" sz="1600" smtClean="0">
                <a:solidFill>
                  <a:srgbClr val="000000"/>
                </a:solidFill>
              </a:rPr>
              <a:t>New translated versions will be based on v4.1</a:t>
            </a:r>
          </a:p>
          <a:p>
            <a:pPr eaLnBrk="1" hangingPunct="1">
              <a:spcBef>
                <a:spcPct val="30000"/>
              </a:spcBef>
            </a:pPr>
            <a:r>
              <a:rPr lang="en-US" sz="1600" smtClean="0"/>
              <a:t>1 course divided into 2 sections, Fundamentals and Advanced</a:t>
            </a:r>
            <a:endParaRPr lang="en-US" sz="1800" smtClean="0"/>
          </a:p>
        </p:txBody>
      </p:sp>
      <p:sp>
        <p:nvSpPr>
          <p:cNvPr id="16" name="Rectangle 3"/>
          <p:cNvSpPr>
            <a:spLocks noChangeArrowheads="1"/>
          </p:cNvSpPr>
          <p:nvPr/>
        </p:nvSpPr>
        <p:spPr bwMode="auto">
          <a:xfrm>
            <a:off x="4724400" y="6300788"/>
            <a:ext cx="3524250" cy="307975"/>
          </a:xfrm>
          <a:prstGeom prst="rect">
            <a:avLst/>
          </a:prstGeom>
          <a:gradFill rotWithShape="1">
            <a:gsLst>
              <a:gs pos="0">
                <a:schemeClr val="bg2">
                  <a:alpha val="52000"/>
                </a:schemeClr>
              </a:gs>
              <a:gs pos="100000">
                <a:schemeClr val="bg2">
                  <a:gamma/>
                  <a:shade val="66667"/>
                  <a:invGamma/>
                  <a:alpha val="0"/>
                </a:schemeClr>
              </a:gs>
            </a:gsLst>
            <a:path path="shape">
              <a:fillToRect l="50000" t="50000" r="50000" b="50000"/>
            </a:path>
          </a:gradFill>
          <a:ln w="9525" algn="ctr">
            <a:noFill/>
            <a:miter lim="800000"/>
            <a:headEnd/>
            <a:tailEnd/>
          </a:ln>
          <a:effectLst/>
        </p:spPr>
        <p:txBody>
          <a:bodyPr wrap="none" lIns="82124" tIns="41061" rIns="82124" bIns="41061" anchor="ctr"/>
          <a:lstStyle/>
          <a:p>
            <a:pPr>
              <a:defRPr/>
            </a:pPr>
            <a:endParaRPr lang="en-US" b="0">
              <a:latin typeface="Arial" pitchFamily="34" charset="0"/>
            </a:endParaRPr>
          </a:p>
        </p:txBody>
      </p:sp>
      <p:sp>
        <p:nvSpPr>
          <p:cNvPr id="17" name="Rectangle 6"/>
          <p:cNvSpPr>
            <a:spLocks noChangeArrowheads="1"/>
          </p:cNvSpPr>
          <p:nvPr/>
        </p:nvSpPr>
        <p:spPr bwMode="auto">
          <a:xfrm>
            <a:off x="838200" y="6300788"/>
            <a:ext cx="3524250" cy="307975"/>
          </a:xfrm>
          <a:prstGeom prst="rect">
            <a:avLst/>
          </a:prstGeom>
          <a:gradFill rotWithShape="1">
            <a:gsLst>
              <a:gs pos="0">
                <a:schemeClr val="bg2">
                  <a:alpha val="52000"/>
                </a:schemeClr>
              </a:gs>
              <a:gs pos="100000">
                <a:schemeClr val="bg2">
                  <a:gamma/>
                  <a:shade val="66667"/>
                  <a:invGamma/>
                  <a:alpha val="0"/>
                </a:schemeClr>
              </a:gs>
            </a:gsLst>
            <a:path path="shape">
              <a:fillToRect l="50000" t="50000" r="50000" b="50000"/>
            </a:path>
          </a:gradFill>
          <a:ln w="9525" algn="ctr">
            <a:noFill/>
            <a:miter lim="800000"/>
            <a:headEnd/>
            <a:tailEnd/>
          </a:ln>
          <a:effectLst/>
        </p:spPr>
        <p:txBody>
          <a:bodyPr wrap="none" lIns="82124" tIns="41061" rIns="82124" bIns="41061" anchor="ctr"/>
          <a:lstStyle/>
          <a:p>
            <a:pPr>
              <a:defRPr/>
            </a:pPr>
            <a:endParaRPr lang="en-US" b="0">
              <a:latin typeface="Arial" pitchFamily="34" charset="0"/>
            </a:endParaRPr>
          </a:p>
        </p:txBody>
      </p:sp>
      <p:sp>
        <p:nvSpPr>
          <p:cNvPr id="15" name="Rectangle 107"/>
          <p:cNvSpPr txBox="1">
            <a:spLocks noChangeArrowheads="1"/>
          </p:cNvSpPr>
          <p:nvPr/>
        </p:nvSpPr>
        <p:spPr bwMode="auto">
          <a:xfrm>
            <a:off x="685800" y="304800"/>
            <a:ext cx="8145463" cy="838200"/>
          </a:xfrm>
          <a:prstGeom prst="rect">
            <a:avLst/>
          </a:prstGeom>
          <a:noFill/>
          <a:ln w="9525" algn="ctr">
            <a:noFill/>
            <a:miter lim="800000"/>
            <a:headEnd/>
            <a:tailEnd/>
          </a:ln>
        </p:spPr>
        <p:txBody>
          <a:bodyPr lIns="82124" tIns="41061" rIns="82124" bIns="41061" anchor="b"/>
          <a:lstStyle/>
          <a:p>
            <a:pPr algn="l" defTabSz="814388" eaLnBrk="1" hangingPunct="1">
              <a:defRPr/>
            </a:pPr>
            <a:r>
              <a:rPr lang="en-US" sz="3200" kern="0" dirty="0" err="1">
                <a:solidFill>
                  <a:srgbClr val="708CA1"/>
                </a:solidFill>
                <a:latin typeface="+mj-lt"/>
                <a:ea typeface="+mj-ea"/>
                <a:cs typeface="+mj-cs"/>
              </a:rPr>
              <a:t>ITE</a:t>
            </a:r>
            <a:r>
              <a:rPr lang="en-US" sz="3200" kern="0" dirty="0">
                <a:solidFill>
                  <a:srgbClr val="708CA1"/>
                </a:solidFill>
                <a:latin typeface="+mj-lt"/>
                <a:ea typeface="+mj-ea"/>
                <a:cs typeface="+mj-cs"/>
              </a:rPr>
              <a:t>: PC Hardware and Software </a:t>
            </a:r>
            <a:r>
              <a:rPr lang="en-US" sz="3200" kern="0" dirty="0" err="1">
                <a:solidFill>
                  <a:srgbClr val="708CA1"/>
                </a:solidFill>
                <a:latin typeface="+mj-lt"/>
                <a:ea typeface="+mj-ea"/>
                <a:cs typeface="+mj-cs"/>
              </a:rPr>
              <a:t>v4.1</a:t>
            </a:r>
            <a:endParaRPr lang="en-US" sz="3200" kern="0" dirty="0">
              <a:solidFill>
                <a:srgbClr val="708CA1"/>
              </a:solidFill>
              <a:latin typeface="+mj-lt"/>
              <a:ea typeface="+mj-ea"/>
              <a:cs typeface="+mj-cs"/>
            </a:endParaRPr>
          </a:p>
        </p:txBody>
      </p:sp>
      <p:sp>
        <p:nvSpPr>
          <p:cNvPr id="19469" name="Rectangle 25"/>
          <p:cNvSpPr>
            <a:spLocks noChangeArrowheads="1"/>
          </p:cNvSpPr>
          <p:nvPr/>
        </p:nvSpPr>
        <p:spPr bwMode="auto">
          <a:xfrm>
            <a:off x="685800" y="1047750"/>
            <a:ext cx="73501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lstStyle/>
          <a:p>
            <a:pPr algn="l" defTabSz="814388">
              <a:tabLst>
                <a:tab pos="4459288" algn="l"/>
              </a:tabLst>
            </a:pPr>
            <a:r>
              <a:rPr lang="en-US">
                <a:solidFill>
                  <a:srgbClr val="000000"/>
                </a:solidFill>
              </a:rPr>
              <a:t>Course Design </a:t>
            </a:r>
          </a:p>
        </p:txBody>
      </p:sp>
      <p:pic>
        <p:nvPicPr>
          <p:cNvPr id="19470" name="Picture 61" descr="LAE007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838700"/>
            <a:ext cx="3124200" cy="1562100"/>
          </a:xfrm>
          <a:prstGeom prst="rect">
            <a:avLst/>
          </a:prstGeom>
          <a:noFill/>
          <a:ln w="28575">
            <a:solidFill>
              <a:srgbClr val="C0C0C0">
                <a:alpha val="50195"/>
              </a:srgbClr>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4" descr="MAE01026"/>
          <p:cNvPicPr>
            <a:picLocks noChangeAspect="1" noChangeArrowheads="1"/>
          </p:cNvPicPr>
          <p:nvPr/>
        </p:nvPicPr>
        <p:blipFill>
          <a:blip r:embed="rId4"/>
          <a:srcRect/>
          <a:stretch>
            <a:fillRect/>
          </a:stretch>
        </p:blipFill>
        <p:spPr bwMode="auto">
          <a:xfrm>
            <a:off x="4953000" y="4838700"/>
            <a:ext cx="2895600" cy="1524000"/>
          </a:xfrm>
          <a:prstGeom prst="rect">
            <a:avLst/>
          </a:prstGeom>
          <a:noFill/>
          <a:ln w="28575">
            <a:solidFill>
              <a:schemeClr val="bg1">
                <a:lumMod val="85000"/>
              </a:schemeClr>
            </a:solidFill>
            <a:miter lim="800000"/>
            <a:headEnd/>
            <a:tailEnd/>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ChangeArrowheads="1"/>
          </p:cNvSpPr>
          <p:nvPr/>
        </p:nvSpPr>
        <p:spPr bwMode="auto">
          <a:xfrm>
            <a:off x="4833938" y="6308725"/>
            <a:ext cx="3600450" cy="549275"/>
          </a:xfrm>
          <a:prstGeom prst="rect">
            <a:avLst/>
          </a:prstGeom>
          <a:gradFill rotWithShape="1">
            <a:gsLst>
              <a:gs pos="0">
                <a:srgbClr val="89A424"/>
              </a:gs>
              <a:gs pos="100000">
                <a:srgbClr val="819AAC">
                  <a:alpha val="0"/>
                </a:srgbClr>
              </a:gs>
            </a:gsLst>
            <a:lin ang="5400000" scaled="1"/>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lIns="82124" tIns="41061" rIns="82124" bIns="41061" anchor="ctr"/>
          <a:lstStyle/>
          <a:p>
            <a:endParaRPr lang="en-US">
              <a:solidFill>
                <a:srgbClr val="000000"/>
              </a:solidFill>
            </a:endParaRPr>
          </a:p>
        </p:txBody>
      </p:sp>
      <p:sp>
        <p:nvSpPr>
          <p:cNvPr id="20483" name="Rectangle 7"/>
          <p:cNvSpPr>
            <a:spLocks noChangeArrowheads="1"/>
          </p:cNvSpPr>
          <p:nvPr/>
        </p:nvSpPr>
        <p:spPr bwMode="auto">
          <a:xfrm>
            <a:off x="739775" y="6308725"/>
            <a:ext cx="3600450" cy="549275"/>
          </a:xfrm>
          <a:prstGeom prst="rect">
            <a:avLst/>
          </a:prstGeom>
          <a:gradFill rotWithShape="1">
            <a:gsLst>
              <a:gs pos="0">
                <a:srgbClr val="0183B7"/>
              </a:gs>
              <a:gs pos="100000">
                <a:srgbClr val="819AAC">
                  <a:alpha val="0"/>
                </a:srgbClr>
              </a:gs>
            </a:gsLst>
            <a:lin ang="5400000" scaled="1"/>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lIns="82124" tIns="41061" rIns="82124" bIns="41061" anchor="ctr"/>
          <a:lstStyle/>
          <a:p>
            <a:endParaRPr lang="en-US">
              <a:solidFill>
                <a:srgbClr val="000000"/>
              </a:solidFill>
            </a:endParaRPr>
          </a:p>
        </p:txBody>
      </p:sp>
      <p:sp>
        <p:nvSpPr>
          <p:cNvPr id="20484"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3025" tIns="36511" rIns="73025" bIns="36511" anchor="ctr"/>
          <a:lstStyle/>
          <a:p>
            <a:endParaRPr lang="en-US">
              <a:solidFill>
                <a:srgbClr val="000000"/>
              </a:solidFill>
            </a:endParaRPr>
          </a:p>
        </p:txBody>
      </p:sp>
      <p:sp>
        <p:nvSpPr>
          <p:cNvPr id="20485" name="Rectangle 6"/>
          <p:cNvSpPr>
            <a:spLocks noChangeArrowheads="1"/>
          </p:cNvSpPr>
          <p:nvPr/>
        </p:nvSpPr>
        <p:spPr bwMode="auto">
          <a:xfrm rot="-5400000">
            <a:off x="2752725" y="476250"/>
            <a:ext cx="3619500" cy="9144000"/>
          </a:xfrm>
          <a:prstGeom prst="rect">
            <a:avLst/>
          </a:prstGeom>
          <a:gradFill rotWithShape="1">
            <a:gsLst>
              <a:gs pos="0">
                <a:srgbClr val="9EC5E6">
                  <a:alpha val="79999"/>
                </a:srgbClr>
              </a:gs>
              <a:gs pos="100000">
                <a:srgbClr val="495B6A">
                  <a:alpha val="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3025" tIns="36511" rIns="73025" bIns="36511" anchor="ctr"/>
          <a:lstStyle/>
          <a:p>
            <a:endParaRPr lang="en-US">
              <a:solidFill>
                <a:srgbClr val="000000"/>
              </a:solidFill>
            </a:endParaRPr>
          </a:p>
        </p:txBody>
      </p:sp>
      <p:sp>
        <p:nvSpPr>
          <p:cNvPr id="20486" name="Rectangle 8"/>
          <p:cNvSpPr>
            <a:spLocks noChangeArrowheads="1"/>
          </p:cNvSpPr>
          <p:nvPr/>
        </p:nvSpPr>
        <p:spPr bwMode="auto">
          <a:xfrm>
            <a:off x="70008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endParaRPr lang="en-US">
              <a:solidFill>
                <a:srgbClr val="000000"/>
              </a:solidFill>
            </a:endParaRPr>
          </a:p>
        </p:txBody>
      </p:sp>
      <p:sp>
        <p:nvSpPr>
          <p:cNvPr id="20487" name="Rectangle 8"/>
          <p:cNvSpPr>
            <a:spLocks noChangeArrowheads="1"/>
          </p:cNvSpPr>
          <p:nvPr/>
        </p:nvSpPr>
        <p:spPr bwMode="auto">
          <a:xfrm>
            <a:off x="479583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endParaRPr lang="en-US">
              <a:solidFill>
                <a:srgbClr val="000000"/>
              </a:solidFill>
            </a:endParaRPr>
          </a:p>
        </p:txBody>
      </p:sp>
      <p:sp>
        <p:nvSpPr>
          <p:cNvPr id="20488" name="AutoShape 17"/>
          <p:cNvSpPr>
            <a:spLocks noChangeArrowheads="1"/>
          </p:cNvSpPr>
          <p:nvPr/>
        </p:nvSpPr>
        <p:spPr bwMode="auto">
          <a:xfrm>
            <a:off x="906463" y="1624013"/>
            <a:ext cx="3197225" cy="1311275"/>
          </a:xfrm>
          <a:prstGeom prst="roundRect">
            <a:avLst>
              <a:gd name="adj" fmla="val 5792"/>
            </a:avLst>
          </a:prstGeom>
          <a:gradFill rotWithShape="1">
            <a:gsLst>
              <a:gs pos="0">
                <a:srgbClr val="CC9900"/>
              </a:gs>
              <a:gs pos="100000">
                <a:srgbClr val="CC990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1" rIns="73025" bIns="36511" anchor="ctr"/>
          <a:lstStyle/>
          <a:p>
            <a:endParaRPr lang="en-US">
              <a:solidFill>
                <a:srgbClr val="000000"/>
              </a:solidFill>
            </a:endParaRPr>
          </a:p>
        </p:txBody>
      </p:sp>
      <p:sp>
        <p:nvSpPr>
          <p:cNvPr id="20489" name="AutoShape 18"/>
          <p:cNvSpPr>
            <a:spLocks noChangeArrowheads="1"/>
          </p:cNvSpPr>
          <p:nvPr/>
        </p:nvSpPr>
        <p:spPr bwMode="auto">
          <a:xfrm>
            <a:off x="949325" y="1665288"/>
            <a:ext cx="3111500" cy="1196975"/>
          </a:xfrm>
          <a:prstGeom prst="roundRect">
            <a:avLst>
              <a:gd name="adj" fmla="val 5792"/>
            </a:avLst>
          </a:prstGeom>
          <a:solidFill>
            <a:schemeClr val="tx1">
              <a:alpha val="25098"/>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1" rIns="73025" bIns="36511" anchor="ctr"/>
          <a:lstStyle/>
          <a:p>
            <a:endParaRPr lang="en-US">
              <a:solidFill>
                <a:srgbClr val="000000"/>
              </a:solidFill>
            </a:endParaRPr>
          </a:p>
        </p:txBody>
      </p:sp>
      <p:sp>
        <p:nvSpPr>
          <p:cNvPr id="20490" name="AutoShape 19"/>
          <p:cNvSpPr>
            <a:spLocks noChangeArrowheads="1"/>
          </p:cNvSpPr>
          <p:nvPr/>
        </p:nvSpPr>
        <p:spPr bwMode="auto">
          <a:xfrm>
            <a:off x="952500"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1" rIns="73025" bIns="36511" anchor="ctr"/>
          <a:lstStyle/>
          <a:p>
            <a:endParaRPr lang="en-US">
              <a:solidFill>
                <a:srgbClr val="000000"/>
              </a:solidFill>
            </a:endParaRPr>
          </a:p>
        </p:txBody>
      </p:sp>
      <p:sp>
        <p:nvSpPr>
          <p:cNvPr id="20491" name="Rectangle 20"/>
          <p:cNvSpPr>
            <a:spLocks noChangeArrowheads="1"/>
          </p:cNvSpPr>
          <p:nvPr/>
        </p:nvSpPr>
        <p:spPr bwMode="auto">
          <a:xfrm>
            <a:off x="1549400" y="1733550"/>
            <a:ext cx="1911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p>
            <a:pPr defTabSz="814388"/>
            <a:r>
              <a:rPr lang="en-US" sz="2000" b="0">
                <a:solidFill>
                  <a:srgbClr val="FFFFFF"/>
                </a:solidFill>
              </a:rPr>
              <a:t>Part 1 - Fundamentals</a:t>
            </a:r>
          </a:p>
        </p:txBody>
      </p:sp>
      <p:sp>
        <p:nvSpPr>
          <p:cNvPr id="20492" name="Rectangle 39"/>
          <p:cNvSpPr>
            <a:spLocks noChangeArrowheads="1"/>
          </p:cNvSpPr>
          <p:nvPr/>
        </p:nvSpPr>
        <p:spPr bwMode="auto">
          <a:xfrm flipV="1">
            <a:off x="744538" y="2079625"/>
            <a:ext cx="3594100" cy="4148138"/>
          </a:xfrm>
          <a:prstGeom prst="rect">
            <a:avLst/>
          </a:prstGeom>
          <a:gradFill rotWithShape="1">
            <a:gsLst>
              <a:gs pos="0">
                <a:srgbClr val="CC9900"/>
              </a:gs>
              <a:gs pos="100000">
                <a:srgbClr val="CC9900"/>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endParaRPr lang="en-US">
              <a:solidFill>
                <a:srgbClr val="000000"/>
              </a:solidFill>
            </a:endParaRPr>
          </a:p>
        </p:txBody>
      </p:sp>
      <p:sp>
        <p:nvSpPr>
          <p:cNvPr id="20493" name="AutoShape 211"/>
          <p:cNvSpPr>
            <a:spLocks noChangeArrowheads="1"/>
          </p:cNvSpPr>
          <p:nvPr/>
        </p:nvSpPr>
        <p:spPr bwMode="auto">
          <a:xfrm>
            <a:off x="830263" y="2122488"/>
            <a:ext cx="3513137"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lIns="73025" tIns="36511" rIns="73025" bIns="36511" anchor="ctr"/>
          <a:lstStyle/>
          <a:p>
            <a:endParaRPr lang="en-US">
              <a:solidFill>
                <a:srgbClr val="000000"/>
              </a:solidFill>
            </a:endParaRPr>
          </a:p>
        </p:txBody>
      </p:sp>
      <p:sp>
        <p:nvSpPr>
          <p:cNvPr id="20494" name="Text Box 19"/>
          <p:cNvSpPr txBox="1">
            <a:spLocks noChangeArrowheads="1"/>
          </p:cNvSpPr>
          <p:nvPr/>
        </p:nvSpPr>
        <p:spPr bwMode="auto">
          <a:xfrm>
            <a:off x="949325" y="2390775"/>
            <a:ext cx="3167063"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marL="171450" indent="-171450" defTabSz="814388">
              <a:tabLst>
                <a:tab pos="514350" algn="l"/>
              </a:tabLst>
              <a:defRPr sz="2400" b="1">
                <a:solidFill>
                  <a:schemeClr val="tx1"/>
                </a:solidFill>
                <a:latin typeface="Arial" charset="0"/>
              </a:defRPr>
            </a:lvl1pPr>
            <a:lvl2pPr marL="628650" indent="-171450" defTabSz="814388">
              <a:tabLst>
                <a:tab pos="514350" algn="l"/>
              </a:tabLst>
              <a:defRPr sz="2400" b="1">
                <a:solidFill>
                  <a:schemeClr val="tx1"/>
                </a:solidFill>
                <a:latin typeface="Arial" charset="0"/>
              </a:defRPr>
            </a:lvl2pPr>
            <a:lvl3pPr marL="1143000" indent="-228600" defTabSz="814388">
              <a:tabLst>
                <a:tab pos="514350" algn="l"/>
              </a:tabLst>
              <a:defRPr sz="2400" b="1">
                <a:solidFill>
                  <a:schemeClr val="tx1"/>
                </a:solidFill>
                <a:latin typeface="Arial" charset="0"/>
              </a:defRPr>
            </a:lvl3pPr>
            <a:lvl4pPr marL="1600200" indent="-228600" defTabSz="814388">
              <a:tabLst>
                <a:tab pos="514350" algn="l"/>
              </a:tabLst>
              <a:defRPr sz="2400" b="1">
                <a:solidFill>
                  <a:schemeClr val="tx1"/>
                </a:solidFill>
                <a:latin typeface="Arial" charset="0"/>
              </a:defRPr>
            </a:lvl4pPr>
            <a:lvl5pPr marL="2057400" indent="-228600" defTabSz="814388">
              <a:tabLst>
                <a:tab pos="514350" algn="l"/>
              </a:tabLst>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tabLst>
                <a:tab pos="514350" algn="l"/>
              </a:tabLs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tabLst>
                <a:tab pos="514350" algn="l"/>
              </a:tabLs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tabLst>
                <a:tab pos="514350" algn="l"/>
              </a:tabLs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tabLst>
                <a:tab pos="514350" algn="l"/>
              </a:tabLst>
              <a:defRPr sz="2400" b="1">
                <a:solidFill>
                  <a:schemeClr val="tx1"/>
                </a:solidFill>
                <a:latin typeface="Arial" charset="0"/>
              </a:defRPr>
            </a:lvl9pPr>
          </a:lstStyle>
          <a:p>
            <a:pPr algn="l">
              <a:lnSpc>
                <a:spcPct val="95000"/>
              </a:lnSpc>
              <a:spcBef>
                <a:spcPct val="50000"/>
              </a:spcBef>
              <a:buClr>
                <a:srgbClr val="FFFFFF"/>
              </a:buClr>
              <a:buSzPct val="100000"/>
              <a:buFont typeface="Wingdings" pitchFamily="2" charset="2"/>
              <a:buChar char="§"/>
            </a:pPr>
            <a:r>
              <a:rPr lang="en-US" sz="1600">
                <a:solidFill>
                  <a:srgbClr val="FFFFFF"/>
                </a:solidFill>
              </a:rPr>
              <a:t>Course Chapters 1 - 10</a:t>
            </a:r>
          </a:p>
          <a:p>
            <a:pPr algn="l">
              <a:lnSpc>
                <a:spcPct val="95000"/>
              </a:lnSpc>
              <a:spcBef>
                <a:spcPct val="50000"/>
              </a:spcBef>
              <a:buClr>
                <a:srgbClr val="FFFFFF"/>
              </a:buClr>
              <a:buSzPct val="100000"/>
              <a:buFont typeface="Wingdings" pitchFamily="2" charset="2"/>
              <a:buChar char="§"/>
            </a:pPr>
            <a:r>
              <a:rPr lang="en-US" sz="1600">
                <a:solidFill>
                  <a:srgbClr val="FFFFFF"/>
                </a:solidFill>
              </a:rPr>
              <a:t>Core competencies in latest hardware and software technologies</a:t>
            </a:r>
          </a:p>
          <a:p>
            <a:pPr algn="l">
              <a:lnSpc>
                <a:spcPct val="95000"/>
              </a:lnSpc>
              <a:spcBef>
                <a:spcPct val="50000"/>
              </a:spcBef>
              <a:buClr>
                <a:srgbClr val="FFFFFF"/>
              </a:buClr>
              <a:buSzPct val="100000"/>
              <a:buFont typeface="Wingdings" pitchFamily="2" charset="2"/>
              <a:buChar char="§"/>
            </a:pPr>
            <a:r>
              <a:rPr lang="en-US" sz="1600">
                <a:solidFill>
                  <a:srgbClr val="FFFFFF"/>
                </a:solidFill>
              </a:rPr>
              <a:t>Greater emphasis on </a:t>
            </a:r>
          </a:p>
          <a:p>
            <a:pPr lvl="1" algn="l">
              <a:lnSpc>
                <a:spcPct val="95000"/>
              </a:lnSpc>
              <a:spcBef>
                <a:spcPct val="50000"/>
              </a:spcBef>
              <a:buClr>
                <a:srgbClr val="FFFFFF"/>
              </a:buClr>
              <a:buSzPct val="100000"/>
              <a:buFont typeface="Wingdings" pitchFamily="2" charset="2"/>
              <a:buChar char="§"/>
            </a:pPr>
            <a:r>
              <a:rPr lang="en-US" sz="1400">
                <a:solidFill>
                  <a:srgbClr val="FFFFFF"/>
                </a:solidFill>
              </a:rPr>
              <a:t>New OS</a:t>
            </a:r>
          </a:p>
          <a:p>
            <a:pPr lvl="1" algn="l">
              <a:lnSpc>
                <a:spcPct val="95000"/>
              </a:lnSpc>
              <a:spcBef>
                <a:spcPct val="50000"/>
              </a:spcBef>
              <a:buClr>
                <a:srgbClr val="FFFFFF"/>
              </a:buClr>
              <a:buSzPct val="100000"/>
              <a:buFont typeface="Wingdings" pitchFamily="2" charset="2"/>
              <a:buChar char="§"/>
            </a:pPr>
            <a:r>
              <a:rPr lang="en-US" sz="1400">
                <a:solidFill>
                  <a:srgbClr val="FFFFFF"/>
                </a:solidFill>
              </a:rPr>
              <a:t>New  hardware</a:t>
            </a:r>
          </a:p>
          <a:p>
            <a:pPr lvl="1" algn="l">
              <a:lnSpc>
                <a:spcPct val="95000"/>
              </a:lnSpc>
              <a:spcBef>
                <a:spcPct val="50000"/>
              </a:spcBef>
              <a:buClr>
                <a:srgbClr val="FFFFFF"/>
              </a:buClr>
              <a:buSzPct val="100000"/>
              <a:buFont typeface="Wingdings" pitchFamily="2" charset="2"/>
              <a:buChar char="§"/>
            </a:pPr>
            <a:r>
              <a:rPr lang="en-US" sz="1400">
                <a:solidFill>
                  <a:srgbClr val="FFFFFF"/>
                </a:solidFill>
              </a:rPr>
              <a:t>Networking application</a:t>
            </a:r>
          </a:p>
          <a:p>
            <a:pPr lvl="1" algn="l">
              <a:lnSpc>
                <a:spcPct val="95000"/>
              </a:lnSpc>
              <a:spcBef>
                <a:spcPct val="50000"/>
              </a:spcBef>
              <a:buClr>
                <a:srgbClr val="FFFFFF"/>
              </a:buClr>
              <a:buSzPct val="100000"/>
              <a:buFont typeface="Wingdings" pitchFamily="2" charset="2"/>
              <a:buChar char="§"/>
            </a:pPr>
            <a:r>
              <a:rPr lang="en-US" sz="1400">
                <a:solidFill>
                  <a:srgbClr val="FFFFFF"/>
                </a:solidFill>
              </a:rPr>
              <a:t>Troubleshooting</a:t>
            </a:r>
          </a:p>
          <a:p>
            <a:pPr algn="l">
              <a:lnSpc>
                <a:spcPct val="95000"/>
              </a:lnSpc>
              <a:spcBef>
                <a:spcPct val="50000"/>
              </a:spcBef>
              <a:buClr>
                <a:srgbClr val="FFFFFF"/>
              </a:buClr>
              <a:buSzPct val="100000"/>
              <a:buFont typeface="Wingdings" pitchFamily="2" charset="2"/>
              <a:buChar char="§"/>
            </a:pPr>
            <a:r>
              <a:rPr lang="en-US" sz="1600">
                <a:solidFill>
                  <a:srgbClr val="FFFFFF"/>
                </a:solidFill>
              </a:rPr>
              <a:t>Content maps directly to the CompTIA  A+ Essentials certification exam </a:t>
            </a:r>
          </a:p>
        </p:txBody>
      </p:sp>
      <p:grpSp>
        <p:nvGrpSpPr>
          <p:cNvPr id="20495" name="Group 16"/>
          <p:cNvGrpSpPr>
            <a:grpSpLocks/>
          </p:cNvGrpSpPr>
          <p:nvPr/>
        </p:nvGrpSpPr>
        <p:grpSpPr bwMode="auto">
          <a:xfrm>
            <a:off x="5035550" y="1624013"/>
            <a:ext cx="3197225" cy="1311275"/>
            <a:chOff x="134" y="745"/>
            <a:chExt cx="2014" cy="826"/>
          </a:xfrm>
        </p:grpSpPr>
        <p:sp>
          <p:nvSpPr>
            <p:cNvPr id="20503" name="AutoShape 17"/>
            <p:cNvSpPr>
              <a:spLocks noChangeArrowheads="1"/>
            </p:cNvSpPr>
            <p:nvPr/>
          </p:nvSpPr>
          <p:spPr bwMode="auto">
            <a:xfrm>
              <a:off x="134" y="745"/>
              <a:ext cx="2014" cy="826"/>
            </a:xfrm>
            <a:prstGeom prst="roundRect">
              <a:avLst>
                <a:gd name="adj" fmla="val 5792"/>
              </a:avLst>
            </a:prstGeom>
            <a:gradFill rotWithShape="1">
              <a:gsLst>
                <a:gs pos="0">
                  <a:srgbClr val="697E1C"/>
                </a:gs>
                <a:gs pos="100000">
                  <a:srgbClr val="89A424"/>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1" rIns="73025" bIns="36511" anchor="ctr"/>
            <a:lstStyle/>
            <a:p>
              <a:endParaRPr lang="en-US">
                <a:solidFill>
                  <a:srgbClr val="000000"/>
                </a:solidFill>
              </a:endParaRPr>
            </a:p>
          </p:txBody>
        </p:sp>
        <p:sp>
          <p:nvSpPr>
            <p:cNvPr id="20504"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1" rIns="73025" bIns="36511" anchor="ctr"/>
            <a:lstStyle/>
            <a:p>
              <a:endParaRPr lang="en-US">
                <a:solidFill>
                  <a:srgbClr val="000000"/>
                </a:solidFill>
              </a:endParaRPr>
            </a:p>
          </p:txBody>
        </p:sp>
      </p:grpSp>
      <p:sp>
        <p:nvSpPr>
          <p:cNvPr id="20496" name="AutoShape 19"/>
          <p:cNvSpPr>
            <a:spLocks noChangeArrowheads="1"/>
          </p:cNvSpPr>
          <p:nvPr/>
        </p:nvSpPr>
        <p:spPr bwMode="auto">
          <a:xfrm>
            <a:off x="5081588"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1" rIns="73025" bIns="36511" anchor="ctr"/>
          <a:lstStyle/>
          <a:p>
            <a:endParaRPr lang="en-US">
              <a:solidFill>
                <a:srgbClr val="000000"/>
              </a:solidFill>
            </a:endParaRPr>
          </a:p>
        </p:txBody>
      </p:sp>
      <p:sp>
        <p:nvSpPr>
          <p:cNvPr id="20497" name="Rectangle 20"/>
          <p:cNvSpPr>
            <a:spLocks noChangeArrowheads="1"/>
          </p:cNvSpPr>
          <p:nvPr/>
        </p:nvSpPr>
        <p:spPr bwMode="auto">
          <a:xfrm>
            <a:off x="5678488" y="1733550"/>
            <a:ext cx="19129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p>
            <a:pPr defTabSz="814388"/>
            <a:r>
              <a:rPr lang="en-US" sz="2000" b="0">
                <a:solidFill>
                  <a:srgbClr val="FFFFFF"/>
                </a:solidFill>
              </a:rPr>
              <a:t>Part 2 - Advanced</a:t>
            </a:r>
          </a:p>
        </p:txBody>
      </p:sp>
      <p:sp>
        <p:nvSpPr>
          <p:cNvPr id="20498" name="Rectangle 39"/>
          <p:cNvSpPr>
            <a:spLocks noChangeArrowheads="1"/>
          </p:cNvSpPr>
          <p:nvPr/>
        </p:nvSpPr>
        <p:spPr bwMode="auto">
          <a:xfrm flipV="1">
            <a:off x="4837113" y="2079625"/>
            <a:ext cx="3594100" cy="4148138"/>
          </a:xfrm>
          <a:prstGeom prst="rect">
            <a:avLst/>
          </a:prstGeom>
          <a:gradFill rotWithShape="1">
            <a:gsLst>
              <a:gs pos="0">
                <a:srgbClr val="697E1C"/>
              </a:gs>
              <a:gs pos="100000">
                <a:srgbClr val="89A424"/>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endParaRPr lang="en-US">
              <a:solidFill>
                <a:srgbClr val="000000"/>
              </a:solidFill>
            </a:endParaRPr>
          </a:p>
        </p:txBody>
      </p:sp>
      <p:sp>
        <p:nvSpPr>
          <p:cNvPr id="20499" name="AutoShape 211"/>
          <p:cNvSpPr>
            <a:spLocks noChangeArrowheads="1"/>
          </p:cNvSpPr>
          <p:nvPr/>
        </p:nvSpPr>
        <p:spPr bwMode="auto">
          <a:xfrm>
            <a:off x="4876800" y="2122488"/>
            <a:ext cx="3513138"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lIns="73025" tIns="36511" rIns="73025" bIns="36511" anchor="ctr"/>
          <a:lstStyle/>
          <a:p>
            <a:endParaRPr lang="en-US">
              <a:solidFill>
                <a:srgbClr val="000000"/>
              </a:solidFill>
            </a:endParaRPr>
          </a:p>
        </p:txBody>
      </p:sp>
      <p:sp>
        <p:nvSpPr>
          <p:cNvPr id="20500" name="Text Box 19"/>
          <p:cNvSpPr txBox="1">
            <a:spLocks noChangeArrowheads="1"/>
          </p:cNvSpPr>
          <p:nvPr/>
        </p:nvSpPr>
        <p:spPr bwMode="auto">
          <a:xfrm>
            <a:off x="5051425" y="2390775"/>
            <a:ext cx="318135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marL="171450" indent="-171450" defTabSz="814388">
              <a:tabLst>
                <a:tab pos="514350" algn="l"/>
              </a:tabLst>
              <a:defRPr sz="2400" b="1">
                <a:solidFill>
                  <a:schemeClr val="tx1"/>
                </a:solidFill>
                <a:latin typeface="Arial" charset="0"/>
              </a:defRPr>
            </a:lvl1pPr>
            <a:lvl2pPr marL="742950" indent="-285750" defTabSz="814388">
              <a:tabLst>
                <a:tab pos="514350" algn="l"/>
              </a:tabLst>
              <a:defRPr sz="2400" b="1">
                <a:solidFill>
                  <a:schemeClr val="tx1"/>
                </a:solidFill>
                <a:latin typeface="Arial" charset="0"/>
              </a:defRPr>
            </a:lvl2pPr>
            <a:lvl3pPr marL="1143000" indent="-228600" defTabSz="814388">
              <a:tabLst>
                <a:tab pos="514350" algn="l"/>
              </a:tabLst>
              <a:defRPr sz="2400" b="1">
                <a:solidFill>
                  <a:schemeClr val="tx1"/>
                </a:solidFill>
                <a:latin typeface="Arial" charset="0"/>
              </a:defRPr>
            </a:lvl3pPr>
            <a:lvl4pPr marL="1600200" indent="-228600" defTabSz="814388">
              <a:tabLst>
                <a:tab pos="514350" algn="l"/>
              </a:tabLst>
              <a:defRPr sz="2400" b="1">
                <a:solidFill>
                  <a:schemeClr val="tx1"/>
                </a:solidFill>
                <a:latin typeface="Arial" charset="0"/>
              </a:defRPr>
            </a:lvl4pPr>
            <a:lvl5pPr marL="2057400" indent="-228600" defTabSz="814388">
              <a:tabLst>
                <a:tab pos="514350" algn="l"/>
              </a:tabLst>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tabLst>
                <a:tab pos="514350" algn="l"/>
              </a:tabLs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tabLst>
                <a:tab pos="514350" algn="l"/>
              </a:tabLs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tabLst>
                <a:tab pos="514350" algn="l"/>
              </a:tabLs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tabLst>
                <a:tab pos="514350" algn="l"/>
              </a:tabLst>
              <a:defRPr sz="2400" b="1">
                <a:solidFill>
                  <a:schemeClr val="tx1"/>
                </a:solidFill>
                <a:latin typeface="Arial" charset="0"/>
              </a:defRPr>
            </a:lvl9pPr>
          </a:lstStyle>
          <a:p>
            <a:pPr algn="l">
              <a:lnSpc>
                <a:spcPct val="95000"/>
              </a:lnSpc>
              <a:spcBef>
                <a:spcPct val="50000"/>
              </a:spcBef>
              <a:buClr>
                <a:srgbClr val="FFFFFF"/>
              </a:buClr>
              <a:buSzPct val="100000"/>
              <a:buFont typeface="Wingdings" pitchFamily="2" charset="2"/>
              <a:buChar char="§"/>
            </a:pPr>
            <a:r>
              <a:rPr lang="en-US" sz="1600">
                <a:solidFill>
                  <a:srgbClr val="FFFFFF"/>
                </a:solidFill>
              </a:rPr>
              <a:t>Course Chapters 11 - 16</a:t>
            </a:r>
          </a:p>
          <a:p>
            <a:pPr algn="l">
              <a:lnSpc>
                <a:spcPct val="95000"/>
              </a:lnSpc>
              <a:spcBef>
                <a:spcPct val="50000"/>
              </a:spcBef>
              <a:buClr>
                <a:srgbClr val="FFFFFF"/>
              </a:buClr>
              <a:buSzPct val="100000"/>
              <a:buFont typeface="Wingdings" pitchFamily="2" charset="2"/>
              <a:buChar char="§"/>
            </a:pPr>
            <a:r>
              <a:rPr lang="en-US" sz="1600">
                <a:solidFill>
                  <a:srgbClr val="FFFFFF"/>
                </a:solidFill>
              </a:rPr>
              <a:t>More hands-on and lab-based</a:t>
            </a:r>
          </a:p>
          <a:p>
            <a:pPr algn="l">
              <a:lnSpc>
                <a:spcPct val="95000"/>
              </a:lnSpc>
              <a:spcBef>
                <a:spcPct val="50000"/>
              </a:spcBef>
              <a:buClr>
                <a:srgbClr val="FFFFFF"/>
              </a:buClr>
              <a:buSzPct val="100000"/>
              <a:buFont typeface="Wingdings" pitchFamily="2" charset="2"/>
              <a:buChar char="§"/>
            </a:pPr>
            <a:r>
              <a:rPr lang="en-US" sz="1600">
                <a:solidFill>
                  <a:srgbClr val="FFFFFF"/>
                </a:solidFill>
              </a:rPr>
              <a:t>Greater depth with more practical application and troubleshooting</a:t>
            </a:r>
          </a:p>
          <a:p>
            <a:pPr algn="l">
              <a:lnSpc>
                <a:spcPct val="95000"/>
              </a:lnSpc>
              <a:spcBef>
                <a:spcPct val="50000"/>
              </a:spcBef>
              <a:buClr>
                <a:srgbClr val="FFFFFF"/>
              </a:buClr>
              <a:buSzPct val="100000"/>
              <a:buFont typeface="Wingdings" pitchFamily="2" charset="2"/>
              <a:buChar char="§"/>
            </a:pPr>
            <a:r>
              <a:rPr lang="en-US" sz="1600">
                <a:solidFill>
                  <a:srgbClr val="FFFFFF"/>
                </a:solidFill>
              </a:rPr>
              <a:t>Content maps directly to the CompTIA  A+ Practical Application certification exam</a:t>
            </a:r>
          </a:p>
        </p:txBody>
      </p:sp>
      <p:sp>
        <p:nvSpPr>
          <p:cNvPr id="25" name="Rectangle 107"/>
          <p:cNvSpPr txBox="1">
            <a:spLocks noChangeArrowheads="1"/>
          </p:cNvSpPr>
          <p:nvPr/>
        </p:nvSpPr>
        <p:spPr bwMode="auto">
          <a:xfrm>
            <a:off x="685800" y="304800"/>
            <a:ext cx="8145463" cy="838200"/>
          </a:xfrm>
          <a:prstGeom prst="rect">
            <a:avLst/>
          </a:prstGeom>
          <a:noFill/>
          <a:ln w="9525" algn="ctr">
            <a:noFill/>
            <a:miter lim="800000"/>
            <a:headEnd/>
            <a:tailEnd/>
          </a:ln>
        </p:spPr>
        <p:txBody>
          <a:bodyPr lIns="82124" tIns="41061" rIns="82124" bIns="41061" anchor="b"/>
          <a:lstStyle/>
          <a:p>
            <a:pPr algn="l" defTabSz="814388" eaLnBrk="1" hangingPunct="1">
              <a:defRPr/>
            </a:pPr>
            <a:r>
              <a:rPr lang="en-US" sz="3200" kern="0" dirty="0" err="1">
                <a:solidFill>
                  <a:srgbClr val="708CA1"/>
                </a:solidFill>
                <a:latin typeface="+mj-lt"/>
                <a:ea typeface="+mj-ea"/>
                <a:cs typeface="+mj-cs"/>
              </a:rPr>
              <a:t>ITE</a:t>
            </a:r>
            <a:r>
              <a:rPr lang="en-US" sz="3200" kern="0" dirty="0">
                <a:solidFill>
                  <a:srgbClr val="708CA1"/>
                </a:solidFill>
                <a:latin typeface="+mj-lt"/>
                <a:ea typeface="+mj-ea"/>
                <a:cs typeface="+mj-cs"/>
              </a:rPr>
              <a:t>: PC Hardware and Software </a:t>
            </a:r>
            <a:r>
              <a:rPr lang="en-US" sz="3200" kern="0" dirty="0" err="1">
                <a:solidFill>
                  <a:srgbClr val="708CA1"/>
                </a:solidFill>
                <a:latin typeface="+mj-lt"/>
                <a:ea typeface="+mj-ea"/>
                <a:cs typeface="+mj-cs"/>
              </a:rPr>
              <a:t>v4.1</a:t>
            </a:r>
            <a:endParaRPr lang="en-US" sz="3200" kern="0" dirty="0">
              <a:solidFill>
                <a:srgbClr val="708CA1"/>
              </a:solidFill>
              <a:latin typeface="+mj-lt"/>
              <a:ea typeface="+mj-ea"/>
              <a:cs typeface="+mj-cs"/>
            </a:endParaRPr>
          </a:p>
        </p:txBody>
      </p:sp>
      <p:sp>
        <p:nvSpPr>
          <p:cNvPr id="20502" name="Rectangle 25"/>
          <p:cNvSpPr>
            <a:spLocks noChangeArrowheads="1"/>
          </p:cNvSpPr>
          <p:nvPr/>
        </p:nvSpPr>
        <p:spPr bwMode="auto">
          <a:xfrm>
            <a:off x="685800" y="1047750"/>
            <a:ext cx="73501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lstStyle/>
          <a:p>
            <a:pPr algn="l" defTabSz="814388">
              <a:tabLst>
                <a:tab pos="4459288" algn="l"/>
              </a:tabLst>
            </a:pPr>
            <a:r>
              <a:rPr lang="en-US">
                <a:solidFill>
                  <a:srgbClr val="000000"/>
                </a:solidFill>
              </a:rPr>
              <a:t>Course Divided Into 2 Parts </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lIns="82124" tIns="41061" rIns="82124" bIns="41061" anchor="ctr"/>
          <a:lstStyle/>
          <a:p>
            <a:endParaRPr lang="en-US">
              <a:solidFill>
                <a:srgbClr val="000000"/>
              </a:solidFill>
            </a:endParaRPr>
          </a:p>
        </p:txBody>
      </p:sp>
      <p:sp>
        <p:nvSpPr>
          <p:cNvPr id="21507"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3025" tIns="36511" rIns="73025" bIns="36511" anchor="ctr"/>
          <a:lstStyle/>
          <a:p>
            <a:endParaRPr lang="en-US">
              <a:solidFill>
                <a:srgbClr val="000000"/>
              </a:solidFill>
            </a:endParaRPr>
          </a:p>
        </p:txBody>
      </p:sp>
      <p:sp>
        <p:nvSpPr>
          <p:cNvPr id="21508"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3025" tIns="36511" rIns="73025" bIns="36511" anchor="ctr"/>
          <a:lstStyle/>
          <a:p>
            <a:endParaRPr lang="en-US">
              <a:solidFill>
                <a:srgbClr val="000000"/>
              </a:solidFill>
            </a:endParaRPr>
          </a:p>
        </p:txBody>
      </p:sp>
      <p:sp>
        <p:nvSpPr>
          <p:cNvPr id="21509" name="Rectangle 8"/>
          <p:cNvSpPr>
            <a:spLocks noChangeArrowheads="1"/>
          </p:cNvSpPr>
          <p:nvPr/>
        </p:nvSpPr>
        <p:spPr bwMode="auto">
          <a:xfrm>
            <a:off x="222250" y="634365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endParaRPr lang="en-US">
              <a:solidFill>
                <a:srgbClr val="000000"/>
              </a:solidFill>
            </a:endParaRPr>
          </a:p>
        </p:txBody>
      </p:sp>
      <p:sp>
        <p:nvSpPr>
          <p:cNvPr id="181" name="Rectangle 9"/>
          <p:cNvSpPr>
            <a:spLocks noChangeArrowheads="1"/>
          </p:cNvSpPr>
          <p:nvPr/>
        </p:nvSpPr>
        <p:spPr bwMode="auto">
          <a:xfrm>
            <a:off x="366713" y="1600200"/>
            <a:ext cx="8397875" cy="4876800"/>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defRPr/>
            </a:pPr>
            <a:endParaRPr lang="en-US">
              <a:solidFill>
                <a:srgbClr val="000000"/>
              </a:solidFill>
              <a:latin typeface="Arial" pitchFamily="34" charset="0"/>
            </a:endParaRPr>
          </a:p>
        </p:txBody>
      </p:sp>
      <p:sp>
        <p:nvSpPr>
          <p:cNvPr id="21511" name="AutoShape 11"/>
          <p:cNvSpPr>
            <a:spLocks noChangeArrowheads="1"/>
          </p:cNvSpPr>
          <p:nvPr/>
        </p:nvSpPr>
        <p:spPr bwMode="auto">
          <a:xfrm>
            <a:off x="438150" y="1524000"/>
            <a:ext cx="8255000" cy="4114800"/>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lIns="73025" tIns="36511" rIns="73025" bIns="36511" anchor="ctr"/>
          <a:lstStyle/>
          <a:p>
            <a:endParaRPr lang="en-US">
              <a:solidFill>
                <a:srgbClr val="000000"/>
              </a:solidFill>
            </a:endParaRPr>
          </a:p>
        </p:txBody>
      </p:sp>
      <p:sp>
        <p:nvSpPr>
          <p:cNvPr id="21512" name="Rectangle 28"/>
          <p:cNvSpPr>
            <a:spLocks noChangeArrowheads="1"/>
          </p:cNvSpPr>
          <p:nvPr/>
        </p:nvSpPr>
        <p:spPr bwMode="auto">
          <a:xfrm flipV="1">
            <a:off x="366713" y="6400800"/>
            <a:ext cx="8391525" cy="190500"/>
          </a:xfrm>
          <a:prstGeom prst="rect">
            <a:avLst/>
          </a:prstGeom>
          <a:solidFill>
            <a:srgbClr val="708CA1"/>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lIns="82124" tIns="41061" rIns="82124" bIns="41061" anchor="ctr"/>
          <a:lstStyle/>
          <a:p>
            <a:endParaRPr lang="en-US">
              <a:solidFill>
                <a:srgbClr val="000000"/>
              </a:solidFill>
            </a:endParaRPr>
          </a:p>
        </p:txBody>
      </p:sp>
      <p:sp>
        <p:nvSpPr>
          <p:cNvPr id="21513" name="Rectangle 20"/>
          <p:cNvSpPr>
            <a:spLocks noGrp="1" noChangeArrowheads="1"/>
          </p:cNvSpPr>
          <p:nvPr>
            <p:ph type="body" idx="4294967295"/>
          </p:nvPr>
        </p:nvSpPr>
        <p:spPr>
          <a:xfrm>
            <a:off x="655638" y="1752600"/>
            <a:ext cx="4449762" cy="3571875"/>
          </a:xfrm>
        </p:spPr>
        <p:txBody>
          <a:bodyPr/>
          <a:lstStyle/>
          <a:p>
            <a:r>
              <a:rPr lang="en-US" sz="1800" smtClean="0"/>
              <a:t>The Windows Vista and Windows 7 labs include information covered in the CompTIA A+ certification and IT Essentials course chapter and final exams. These labs must be completed to prepare for the certification as well as the course chapter and final exams. If the class does not have access to the Windows Vista or Windows 7 operating systems and compatible computer equipment, students should complete the labs using the provided screenshots.</a:t>
            </a:r>
          </a:p>
          <a:p>
            <a:endParaRPr lang="en-US" sz="1800" smtClean="0"/>
          </a:p>
        </p:txBody>
      </p:sp>
      <p:sp>
        <p:nvSpPr>
          <p:cNvPr id="16" name="Rectangle 3"/>
          <p:cNvSpPr>
            <a:spLocks noChangeArrowheads="1"/>
          </p:cNvSpPr>
          <p:nvPr/>
        </p:nvSpPr>
        <p:spPr bwMode="auto">
          <a:xfrm>
            <a:off x="4724400" y="6300788"/>
            <a:ext cx="3524250" cy="307975"/>
          </a:xfrm>
          <a:prstGeom prst="rect">
            <a:avLst/>
          </a:prstGeom>
          <a:gradFill rotWithShape="1">
            <a:gsLst>
              <a:gs pos="0">
                <a:schemeClr val="bg2">
                  <a:alpha val="52000"/>
                </a:schemeClr>
              </a:gs>
              <a:gs pos="100000">
                <a:schemeClr val="bg2">
                  <a:gamma/>
                  <a:shade val="66667"/>
                  <a:invGamma/>
                  <a:alpha val="0"/>
                </a:schemeClr>
              </a:gs>
            </a:gsLst>
            <a:path path="shape">
              <a:fillToRect l="50000" t="50000" r="50000" b="50000"/>
            </a:path>
          </a:gradFill>
          <a:ln w="9525" algn="ctr">
            <a:noFill/>
            <a:miter lim="800000"/>
            <a:headEnd/>
            <a:tailEnd/>
          </a:ln>
          <a:effectLst/>
        </p:spPr>
        <p:txBody>
          <a:bodyPr wrap="none" lIns="82124" tIns="41061" rIns="82124" bIns="41061" anchor="ctr"/>
          <a:lstStyle/>
          <a:p>
            <a:pPr>
              <a:defRPr/>
            </a:pPr>
            <a:endParaRPr lang="en-US" b="0">
              <a:latin typeface="Arial" pitchFamily="34" charset="0"/>
            </a:endParaRPr>
          </a:p>
        </p:txBody>
      </p:sp>
      <p:sp>
        <p:nvSpPr>
          <p:cNvPr id="17" name="Rectangle 6"/>
          <p:cNvSpPr>
            <a:spLocks noChangeArrowheads="1"/>
          </p:cNvSpPr>
          <p:nvPr/>
        </p:nvSpPr>
        <p:spPr bwMode="auto">
          <a:xfrm>
            <a:off x="838200" y="6300788"/>
            <a:ext cx="3524250" cy="307975"/>
          </a:xfrm>
          <a:prstGeom prst="rect">
            <a:avLst/>
          </a:prstGeom>
          <a:gradFill rotWithShape="1">
            <a:gsLst>
              <a:gs pos="0">
                <a:schemeClr val="bg2">
                  <a:alpha val="52000"/>
                </a:schemeClr>
              </a:gs>
              <a:gs pos="100000">
                <a:schemeClr val="bg2">
                  <a:gamma/>
                  <a:shade val="66667"/>
                  <a:invGamma/>
                  <a:alpha val="0"/>
                </a:schemeClr>
              </a:gs>
            </a:gsLst>
            <a:path path="shape">
              <a:fillToRect l="50000" t="50000" r="50000" b="50000"/>
            </a:path>
          </a:gradFill>
          <a:ln w="9525" algn="ctr">
            <a:noFill/>
            <a:miter lim="800000"/>
            <a:headEnd/>
            <a:tailEnd/>
          </a:ln>
          <a:effectLst/>
        </p:spPr>
        <p:txBody>
          <a:bodyPr wrap="none" lIns="82124" tIns="41061" rIns="82124" bIns="41061" anchor="ctr"/>
          <a:lstStyle/>
          <a:p>
            <a:pPr>
              <a:defRPr/>
            </a:pPr>
            <a:endParaRPr lang="en-US" b="0">
              <a:latin typeface="Arial" pitchFamily="34" charset="0"/>
            </a:endParaRPr>
          </a:p>
        </p:txBody>
      </p:sp>
      <p:sp>
        <p:nvSpPr>
          <p:cNvPr id="15" name="Rectangle 107"/>
          <p:cNvSpPr txBox="1">
            <a:spLocks noChangeArrowheads="1"/>
          </p:cNvSpPr>
          <p:nvPr/>
        </p:nvSpPr>
        <p:spPr bwMode="auto">
          <a:xfrm>
            <a:off x="685800" y="304800"/>
            <a:ext cx="8145463" cy="838200"/>
          </a:xfrm>
          <a:prstGeom prst="rect">
            <a:avLst/>
          </a:prstGeom>
          <a:noFill/>
          <a:ln w="9525" algn="ctr">
            <a:noFill/>
            <a:miter lim="800000"/>
            <a:headEnd/>
            <a:tailEnd/>
          </a:ln>
        </p:spPr>
        <p:txBody>
          <a:bodyPr lIns="82124" tIns="41061" rIns="82124" bIns="41061" anchor="b"/>
          <a:lstStyle/>
          <a:p>
            <a:pPr algn="l" defTabSz="814388" eaLnBrk="1" hangingPunct="1">
              <a:defRPr/>
            </a:pPr>
            <a:r>
              <a:rPr lang="en-US" sz="3200" kern="0" dirty="0" err="1">
                <a:solidFill>
                  <a:srgbClr val="708CA1"/>
                </a:solidFill>
                <a:latin typeface="+mj-lt"/>
                <a:ea typeface="+mj-ea"/>
                <a:cs typeface="+mj-cs"/>
              </a:rPr>
              <a:t>ITE</a:t>
            </a:r>
            <a:r>
              <a:rPr lang="en-US" sz="3200" kern="0" dirty="0">
                <a:solidFill>
                  <a:srgbClr val="708CA1"/>
                </a:solidFill>
                <a:latin typeface="+mj-lt"/>
                <a:ea typeface="+mj-ea"/>
                <a:cs typeface="+mj-cs"/>
              </a:rPr>
              <a:t>: PC Hardware and Software </a:t>
            </a:r>
            <a:r>
              <a:rPr lang="en-US" sz="3200" kern="0" dirty="0" err="1">
                <a:solidFill>
                  <a:srgbClr val="708CA1"/>
                </a:solidFill>
                <a:latin typeface="+mj-lt"/>
                <a:ea typeface="+mj-ea"/>
                <a:cs typeface="+mj-cs"/>
              </a:rPr>
              <a:t>v4.1</a:t>
            </a:r>
            <a:endParaRPr lang="en-US" sz="3200" kern="0" dirty="0">
              <a:solidFill>
                <a:srgbClr val="708CA1"/>
              </a:solidFill>
              <a:latin typeface="+mj-lt"/>
              <a:ea typeface="+mj-ea"/>
              <a:cs typeface="+mj-cs"/>
            </a:endParaRPr>
          </a:p>
        </p:txBody>
      </p:sp>
      <p:sp>
        <p:nvSpPr>
          <p:cNvPr id="21517" name="Rectangle 25"/>
          <p:cNvSpPr>
            <a:spLocks noChangeArrowheads="1"/>
          </p:cNvSpPr>
          <p:nvPr/>
        </p:nvSpPr>
        <p:spPr bwMode="auto">
          <a:xfrm>
            <a:off x="685800" y="1047750"/>
            <a:ext cx="73501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lstStyle/>
          <a:p>
            <a:pPr algn="l" defTabSz="814388">
              <a:tabLst>
                <a:tab pos="4459288" algn="l"/>
              </a:tabLst>
            </a:pPr>
            <a:r>
              <a:rPr lang="en-US">
                <a:solidFill>
                  <a:srgbClr val="000000"/>
                </a:solidFill>
              </a:rPr>
              <a:t>Windows </a:t>
            </a:r>
            <a:r>
              <a:rPr lang="en-US"/>
              <a:t>Vista and Windows 7 </a:t>
            </a:r>
            <a:r>
              <a:rPr lang="en-US">
                <a:solidFill>
                  <a:srgbClr val="000000"/>
                </a:solidFill>
              </a:rPr>
              <a:t>Labs</a:t>
            </a:r>
          </a:p>
        </p:txBody>
      </p:sp>
      <p:sp>
        <p:nvSpPr>
          <p:cNvPr id="21518" name="Oval 230" descr="image1"/>
          <p:cNvSpPr>
            <a:spLocks noChangeArrowheads="1"/>
          </p:cNvSpPr>
          <p:nvPr/>
        </p:nvSpPr>
        <p:spPr bwMode="auto">
          <a:xfrm>
            <a:off x="5334000" y="2590800"/>
            <a:ext cx="3352800" cy="3352800"/>
          </a:xfrm>
          <a:prstGeom prst="ellipse">
            <a:avLst/>
          </a:prstGeom>
          <a:blipFill dpi="0" rotWithShape="1">
            <a:blip r:embed="rId3"/>
            <a:srcRect/>
            <a:stretch>
              <a:fillRect/>
            </a:stretch>
          </a:blipFill>
          <a:ln>
            <a:noFill/>
          </a:ln>
          <a:extLst>
            <a:ext uri="{91240B29-F687-4F45-9708-019B960494DF}">
              <a14:hiddenLine xmlns:a14="http://schemas.microsoft.com/office/drawing/2010/main" w="25400" algn="ctr">
                <a:solidFill>
                  <a:srgbClr val="000000"/>
                </a:solidFill>
                <a:round/>
                <a:headEnd/>
                <a:tailEnd/>
              </a14:hiddenLine>
            </a:ext>
          </a:extLst>
        </p:spPr>
        <p:txBody>
          <a:bodyPr wrap="none" lIns="73025" tIns="36511" rIns="73025" bIns="36511" anchor="ctr"/>
          <a:lstStyle/>
          <a:p>
            <a:endParaRPr lang="en-US"/>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6" descr="s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12"/>
          <p:cNvSpPr>
            <a:spLocks noChangeArrowheads="1"/>
          </p:cNvSpPr>
          <p:nvPr/>
        </p:nvSpPr>
        <p:spPr bwMode="auto">
          <a:xfrm>
            <a:off x="0" y="0"/>
            <a:ext cx="9144000" cy="16002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spAutoFit/>
          </a:bodyPr>
          <a:lstStyle/>
          <a:p>
            <a:endParaRPr lang="en-US"/>
          </a:p>
        </p:txBody>
      </p:sp>
      <p:sp>
        <p:nvSpPr>
          <p:cNvPr id="22532" name="Rectangle 13"/>
          <p:cNvSpPr>
            <a:spLocks noChangeArrowheads="1"/>
          </p:cNvSpPr>
          <p:nvPr/>
        </p:nvSpPr>
        <p:spPr bwMode="auto">
          <a:xfrm>
            <a:off x="639763" y="2765425"/>
            <a:ext cx="2908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nchor="ctr"/>
          <a:lstStyle/>
          <a:p>
            <a:pPr algn="l" defTabSz="814388" eaLnBrk="1" hangingPunct="1"/>
            <a:r>
              <a:rPr lang="en-US" sz="3000" b="0">
                <a:solidFill>
                  <a:srgbClr val="FFFFFF"/>
                </a:solidFill>
              </a:rPr>
              <a:t>Scope and</a:t>
            </a:r>
            <a:br>
              <a:rPr lang="en-US" sz="3000" b="0">
                <a:solidFill>
                  <a:srgbClr val="FFFFFF"/>
                </a:solidFill>
              </a:rPr>
            </a:br>
            <a:r>
              <a:rPr lang="en-US" sz="3000" b="0">
                <a:solidFill>
                  <a:srgbClr val="FFFFFF"/>
                </a:solidFill>
              </a:rPr>
              <a:t>Sequence</a:t>
            </a:r>
          </a:p>
          <a:p>
            <a:pPr algn="l" defTabSz="814388" eaLnBrk="1" hangingPunct="1"/>
            <a:endParaRPr lang="en-US" sz="3000" b="0">
              <a:solidFill>
                <a:srgbClr val="FFFFFF"/>
              </a:solidFill>
            </a:endParaRPr>
          </a:p>
        </p:txBody>
      </p:sp>
      <p:sp>
        <p:nvSpPr>
          <p:cNvPr id="22533" name="Rectangle 14"/>
          <p:cNvSpPr>
            <a:spLocks noChangeArrowheads="1"/>
          </p:cNvSpPr>
          <p:nvPr/>
        </p:nvSpPr>
        <p:spPr bwMode="auto">
          <a:xfrm>
            <a:off x="639763" y="5002213"/>
            <a:ext cx="79406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p>
            <a:pPr marL="236538" indent="-236538" algn="l" defTabSz="814388">
              <a:lnSpc>
                <a:spcPct val="95000"/>
              </a:lnSpc>
              <a:spcBef>
                <a:spcPct val="50000"/>
              </a:spcBef>
              <a:buClr>
                <a:srgbClr val="708CA1"/>
              </a:buClr>
              <a:buFont typeface="Wingdings" pitchFamily="2" charset="2"/>
              <a:buNone/>
            </a:pPr>
            <a:r>
              <a:rPr lang="en-US" sz="2000"/>
              <a:t> </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ChangeArrowheads="1"/>
          </p:cNvSpPr>
          <p:nvPr/>
        </p:nvSpPr>
        <p:spPr bwMode="auto">
          <a:xfrm>
            <a:off x="1111250" y="5689600"/>
            <a:ext cx="69215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endParaRPr lang="en-US">
              <a:solidFill>
                <a:srgbClr val="000000"/>
              </a:solidFill>
            </a:endParaRPr>
          </a:p>
        </p:txBody>
      </p:sp>
      <p:sp>
        <p:nvSpPr>
          <p:cNvPr id="23555" name="Rectangle 7"/>
          <p:cNvSpPr>
            <a:spLocks noChangeArrowheads="1"/>
          </p:cNvSpPr>
          <p:nvPr/>
        </p:nvSpPr>
        <p:spPr bwMode="auto">
          <a:xfrm>
            <a:off x="1182688" y="5851525"/>
            <a:ext cx="6808787" cy="549275"/>
          </a:xfrm>
          <a:prstGeom prst="rect">
            <a:avLst/>
          </a:prstGeom>
          <a:gradFill rotWithShape="1">
            <a:gsLst>
              <a:gs pos="0">
                <a:srgbClr val="8E8E95">
                  <a:alpha val="50000"/>
                </a:srgbClr>
              </a:gs>
              <a:gs pos="100000">
                <a:srgbClr val="819AAC">
                  <a:alpha val="0"/>
                </a:srgbClr>
              </a:gs>
            </a:gsLst>
            <a:lin ang="5400000" scaled="1"/>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lIns="82124" tIns="41061" rIns="82124" bIns="41061" anchor="ctr"/>
          <a:lstStyle/>
          <a:p>
            <a:endParaRPr lang="en-US">
              <a:solidFill>
                <a:srgbClr val="000000"/>
              </a:solidFill>
            </a:endParaRPr>
          </a:p>
        </p:txBody>
      </p:sp>
      <p:sp>
        <p:nvSpPr>
          <p:cNvPr id="23556"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3025" tIns="36511" rIns="73025" bIns="36511" anchor="ctr"/>
          <a:lstStyle/>
          <a:p>
            <a:endParaRPr lang="en-US">
              <a:solidFill>
                <a:srgbClr val="000000"/>
              </a:solidFill>
            </a:endParaRPr>
          </a:p>
        </p:txBody>
      </p:sp>
      <p:graphicFrame>
        <p:nvGraphicFramePr>
          <p:cNvPr id="4" name="Group 157"/>
          <p:cNvGraphicFramePr>
            <a:graphicFrameLocks noGrp="1"/>
          </p:cNvGraphicFramePr>
          <p:nvPr/>
        </p:nvGraphicFramePr>
        <p:xfrm>
          <a:off x="1181100" y="1658938"/>
          <a:ext cx="7277100" cy="4738725"/>
        </p:xfrm>
        <a:graphic>
          <a:graphicData uri="http://schemas.openxmlformats.org/drawingml/2006/table">
            <a:tbl>
              <a:tblPr firstRow="1" bandRow="1">
                <a:tableStyleId>{5C22544A-7EE6-4342-B048-85BDC9FD1C3A}</a:tableStyleId>
              </a:tblPr>
              <a:tblGrid>
                <a:gridCol w="7277100"/>
              </a:tblGrid>
              <a:tr h="396349">
                <a:tc>
                  <a:txBody>
                    <a:bodyPr/>
                    <a:lstStyle/>
                    <a:p>
                      <a:pPr marL="0" marR="0" lvl="0" indent="0" algn="l" defTabSz="814388" rtl="0" eaLnBrk="1" fontAlgn="base" latinLnBrk="0" hangingPunct="1">
                        <a:lnSpc>
                          <a:spcPct val="95000"/>
                        </a:lnSpc>
                        <a:spcBef>
                          <a:spcPct val="50000"/>
                        </a:spcBef>
                        <a:spcAft>
                          <a:spcPct val="0"/>
                        </a:spcAft>
                        <a:buClr>
                          <a:schemeClr val="tx2"/>
                        </a:buClr>
                        <a:buSzTx/>
                        <a:buFont typeface="Wingdings" pitchFamily="2" charset="2"/>
                        <a:buNone/>
                        <a:tabLst/>
                      </a:pPr>
                      <a:r>
                        <a:rPr lang="en-US" sz="1400" dirty="0" smtClean="0"/>
                        <a:t>After completing the course, students will be able to perform the following:  </a:t>
                      </a:r>
                      <a:endParaRPr kumimoji="0" lang="en-US" sz="1400" b="1" i="0" u="none" strike="noStrike" cap="none" normalizeH="0" baseline="0" dirty="0" smtClean="0">
                        <a:ln>
                          <a:noFill/>
                        </a:ln>
                        <a:solidFill>
                          <a:schemeClr val="tx1"/>
                        </a:solidFill>
                        <a:effectLst/>
                        <a:latin typeface="Arial" charset="0"/>
                      </a:endParaRPr>
                    </a:p>
                  </a:txBody>
                  <a:tcPr marT="45718" marB="45718" anchor="ctr" horzOverflow="overflow"/>
                </a:tc>
              </a:tr>
              <a:tr h="417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Define Information Technology (IT) and describe the components of a personal computer</a:t>
                      </a:r>
                      <a:endParaRPr lang="en-US" sz="1400" dirty="0"/>
                    </a:p>
                  </a:txBody>
                  <a:tcPr marT="45718" marB="45718" anchor="ctr" horzOverflow="overflow"/>
                </a:tc>
              </a:tr>
              <a:tr h="499849">
                <a:tc>
                  <a:txBody>
                    <a:bodyPr/>
                    <a:lstStyle/>
                    <a:p>
                      <a:pPr>
                        <a:spcBef>
                          <a:spcPts val="400"/>
                        </a:spcBef>
                      </a:pPr>
                      <a:r>
                        <a:rPr lang="en-US" sz="1400" dirty="0" smtClean="0"/>
                        <a:t>Describe how to protect self, equipment and the environment from accidents, damage, and contamination</a:t>
                      </a:r>
                    </a:p>
                  </a:txBody>
                  <a:tcPr marL="73152" marR="73152" marT="36574" marB="36574" anchor="ctr" horzOverflow="overflow"/>
                </a:tc>
              </a:tr>
              <a:tr h="417326">
                <a:tc>
                  <a:txBody>
                    <a:bodyPr/>
                    <a:lstStyle/>
                    <a:p>
                      <a:pPr marL="0" marR="0" lvl="0" indent="0" algn="l" defTabSz="914400" rtl="0" eaLnBrk="1" fontAlgn="base" latinLnBrk="0" hangingPunct="1">
                        <a:lnSpc>
                          <a:spcPct val="95000"/>
                        </a:lnSpc>
                        <a:spcBef>
                          <a:spcPts val="400"/>
                        </a:spcBef>
                        <a:spcAft>
                          <a:spcPct val="0"/>
                        </a:spcAft>
                        <a:buClr>
                          <a:schemeClr val="tx2"/>
                        </a:buClr>
                        <a:buSzTx/>
                        <a:buFont typeface="Wingdings" pitchFamily="2" charset="2"/>
                        <a:buNone/>
                        <a:tabLst/>
                        <a:defRPr/>
                      </a:pPr>
                      <a:r>
                        <a:rPr lang="en-US" sz="1400" kern="1200" dirty="0" smtClean="0">
                          <a:solidFill>
                            <a:schemeClr val="dk1"/>
                          </a:solidFill>
                          <a:latin typeface="+mn-lt"/>
                          <a:ea typeface="+mn-ea"/>
                          <a:cs typeface="+mn-cs"/>
                        </a:rPr>
                        <a:t> Perform a step-by-step assembly of a desktop computer</a:t>
                      </a:r>
                    </a:p>
                  </a:txBody>
                  <a:tcPr marL="73152" marR="73152" marT="36574" marB="36574" anchor="ctr" horzOverflow="overflow"/>
                </a:tc>
              </a:tr>
              <a:tr h="417326">
                <a:tc>
                  <a:txBody>
                    <a:bodyPr/>
                    <a:lstStyle/>
                    <a:p>
                      <a:pPr marL="0" marR="0" lvl="0" indent="0" algn="l" defTabSz="914400" rtl="0" eaLnBrk="1" fontAlgn="base" latinLnBrk="0" hangingPunct="1">
                        <a:lnSpc>
                          <a:spcPct val="95000"/>
                        </a:lnSpc>
                        <a:spcBef>
                          <a:spcPts val="400"/>
                        </a:spcBef>
                        <a:spcAft>
                          <a:spcPct val="0"/>
                        </a:spcAft>
                        <a:buClr>
                          <a:schemeClr val="tx2"/>
                        </a:buClr>
                        <a:buSzTx/>
                        <a:buFont typeface="Wingdings" pitchFamily="2" charset="2"/>
                        <a:buNone/>
                        <a:tabLst/>
                        <a:defRPr/>
                      </a:pPr>
                      <a:r>
                        <a:rPr lang="en-US" sz="1400" kern="1200" dirty="0" smtClean="0">
                          <a:solidFill>
                            <a:schemeClr val="dk1"/>
                          </a:solidFill>
                          <a:latin typeface="+mn-lt"/>
                          <a:ea typeface="+mn-ea"/>
                          <a:cs typeface="+mn-cs"/>
                        </a:rPr>
                        <a:t> Explain and perform preventive maintenance</a:t>
                      </a:r>
                    </a:p>
                  </a:txBody>
                  <a:tcPr marL="73152" marR="73152" marT="36574" marB="36574" anchor="ctr" horzOverflow="overflow"/>
                </a:tc>
              </a:tr>
              <a:tr h="417326">
                <a:tc>
                  <a:txBody>
                    <a:bodyPr/>
                    <a:lstStyle/>
                    <a:p>
                      <a:pPr marL="0" marR="0" lvl="0" indent="0" algn="l" defTabSz="914400" rtl="0" eaLnBrk="1" fontAlgn="base" latinLnBrk="0" hangingPunct="1">
                        <a:lnSpc>
                          <a:spcPct val="95000"/>
                        </a:lnSpc>
                        <a:spcBef>
                          <a:spcPts val="400"/>
                        </a:spcBef>
                        <a:spcAft>
                          <a:spcPct val="0"/>
                        </a:spcAft>
                        <a:buClr>
                          <a:schemeClr val="tx2"/>
                        </a:buClr>
                        <a:buSzTx/>
                        <a:buFont typeface="Wingdings" pitchFamily="2" charset="2"/>
                        <a:buNone/>
                        <a:tabLst/>
                        <a:defRPr/>
                      </a:pPr>
                      <a:r>
                        <a:rPr lang="en-US" sz="1400" kern="1200" dirty="0" smtClean="0">
                          <a:solidFill>
                            <a:schemeClr val="dk1"/>
                          </a:solidFill>
                          <a:latin typeface="+mn-lt"/>
                          <a:ea typeface="+mn-ea"/>
                          <a:cs typeface="+mn-cs"/>
                        </a:rPr>
                        <a:t> Explain the steps of the troubleshooting process and perform basic troubleshooting</a:t>
                      </a:r>
                    </a:p>
                  </a:txBody>
                  <a:tcPr marL="73152" marR="73152" marT="36574" marB="36574" anchor="ctr" horzOverflow="overflow"/>
                </a:tc>
              </a:tr>
              <a:tr h="417326">
                <a:tc>
                  <a:txBody>
                    <a:bodyPr/>
                    <a:lstStyle/>
                    <a:p>
                      <a:pPr marL="0" marR="0" lvl="0" indent="0" algn="l" defTabSz="914400" rtl="0" eaLnBrk="1" fontAlgn="base" latinLnBrk="0" hangingPunct="1">
                        <a:lnSpc>
                          <a:spcPct val="95000"/>
                        </a:lnSpc>
                        <a:spcBef>
                          <a:spcPts val="400"/>
                        </a:spcBef>
                        <a:spcAft>
                          <a:spcPct val="0"/>
                        </a:spcAft>
                        <a:buClr>
                          <a:schemeClr val="tx2"/>
                        </a:buClr>
                        <a:buSzTx/>
                        <a:buFont typeface="Wingdings" pitchFamily="2" charset="2"/>
                        <a:buNone/>
                        <a:tabLst/>
                        <a:defRPr/>
                      </a:pPr>
                      <a:r>
                        <a:rPr lang="en-US" sz="1400" kern="1200" dirty="0" smtClean="0">
                          <a:solidFill>
                            <a:schemeClr val="dk1"/>
                          </a:solidFill>
                          <a:latin typeface="+mn-lt"/>
                          <a:ea typeface="+mn-ea"/>
                          <a:cs typeface="+mn-cs"/>
                        </a:rPr>
                        <a:t> Upgrade or replace components of a laptop, printer, or scanner based on customer needs</a:t>
                      </a:r>
                    </a:p>
                  </a:txBody>
                  <a:tcPr marL="73152" marR="73152" marT="36574" marB="36574" anchor="ctr" horzOverflow="overflow"/>
                </a:tc>
              </a:tr>
              <a:tr h="417326">
                <a:tc>
                  <a:txBody>
                    <a:bodyPr/>
                    <a:lstStyle/>
                    <a:p>
                      <a:pPr marL="0" marR="0" lvl="0" indent="0" algn="l" defTabSz="914400" rtl="0" eaLnBrk="1" fontAlgn="base" latinLnBrk="0" hangingPunct="1">
                        <a:lnSpc>
                          <a:spcPct val="95000"/>
                        </a:lnSpc>
                        <a:spcBef>
                          <a:spcPts val="400"/>
                        </a:spcBef>
                        <a:spcAft>
                          <a:spcPct val="0"/>
                        </a:spcAft>
                        <a:buClr>
                          <a:schemeClr val="tx2"/>
                        </a:buClr>
                        <a:buSzTx/>
                        <a:buFont typeface="Wingdings" pitchFamily="2" charset="2"/>
                        <a:buNone/>
                        <a:tabLst/>
                        <a:defRPr/>
                      </a:pPr>
                      <a:r>
                        <a:rPr lang="en-US" sz="1400" kern="1200" dirty="0" smtClean="0">
                          <a:solidFill>
                            <a:schemeClr val="dk1"/>
                          </a:solidFill>
                          <a:latin typeface="+mn-lt"/>
                          <a:ea typeface="+mn-ea"/>
                          <a:cs typeface="+mn-cs"/>
                        </a:rPr>
                        <a:t> Configure computers to attach to an existing network</a:t>
                      </a:r>
                    </a:p>
                  </a:txBody>
                  <a:tcPr marL="73152" marR="73152" marT="36574" marB="36574" anchor="ctr" horzOverflow="overflow"/>
                </a:tc>
              </a:tr>
              <a:tr h="417326">
                <a:tc>
                  <a:txBody>
                    <a:bodyPr/>
                    <a:lstStyle/>
                    <a:p>
                      <a:pPr marL="0" marR="0" lvl="0" indent="0" algn="l" defTabSz="914400" rtl="0" eaLnBrk="1" fontAlgn="base" latinLnBrk="0" hangingPunct="1">
                        <a:lnSpc>
                          <a:spcPct val="95000"/>
                        </a:lnSpc>
                        <a:spcBef>
                          <a:spcPts val="400"/>
                        </a:spcBef>
                        <a:spcAft>
                          <a:spcPct val="0"/>
                        </a:spcAft>
                        <a:buClr>
                          <a:schemeClr val="tx2"/>
                        </a:buClr>
                        <a:buSzTx/>
                        <a:buFont typeface="Wingdings" pitchFamily="2" charset="2"/>
                        <a:buNone/>
                        <a:tabLst/>
                        <a:defRPr/>
                      </a:pPr>
                      <a:r>
                        <a:rPr lang="en-US" sz="1400" kern="1200" dirty="0" smtClean="0">
                          <a:solidFill>
                            <a:schemeClr val="dk1"/>
                          </a:solidFill>
                          <a:latin typeface="+mn-lt"/>
                          <a:ea typeface="+mn-ea"/>
                          <a:cs typeface="+mn-cs"/>
                        </a:rPr>
                        <a:t>Implement basic physical and software security principles</a:t>
                      </a:r>
                    </a:p>
                  </a:txBody>
                  <a:tcPr marL="73152" marR="73152" marT="36574" marB="36574" anchor="ctr" horzOverflow="overflow"/>
                </a:tc>
              </a:tr>
              <a:tr h="442694">
                <a:tc>
                  <a:txBody>
                    <a:bodyPr/>
                    <a:lstStyle/>
                    <a:p>
                      <a:pPr marL="0" marR="0" lvl="0" indent="0" algn="l" defTabSz="914400" rtl="0" eaLnBrk="1" fontAlgn="base" latinLnBrk="0" hangingPunct="1">
                        <a:lnSpc>
                          <a:spcPct val="95000"/>
                        </a:lnSpc>
                        <a:spcBef>
                          <a:spcPts val="400"/>
                        </a:spcBef>
                        <a:spcAft>
                          <a:spcPct val="0"/>
                        </a:spcAft>
                        <a:buClr>
                          <a:schemeClr val="tx2"/>
                        </a:buClr>
                        <a:buSzTx/>
                        <a:buFont typeface="Wingdings" pitchFamily="2" charset="2"/>
                        <a:buNone/>
                        <a:tabLst/>
                        <a:defRPr/>
                      </a:pPr>
                      <a:r>
                        <a:rPr lang="en-US" sz="1400" kern="1200" dirty="0" smtClean="0">
                          <a:solidFill>
                            <a:schemeClr val="dk1"/>
                          </a:solidFill>
                          <a:latin typeface="+mn-lt"/>
                          <a:ea typeface="+mn-ea"/>
                          <a:cs typeface="+mn-cs"/>
                        </a:rPr>
                        <a:t>Apply good communications skills and professional behavior while working with customers</a:t>
                      </a:r>
                    </a:p>
                  </a:txBody>
                  <a:tcPr marL="73152" marR="73152" marT="36574" marB="36574" anchor="ctr" horzOverflow="overflow"/>
                </a:tc>
              </a:tr>
              <a:tr h="478514">
                <a:tc>
                  <a:txBody>
                    <a:bodyPr/>
                    <a:lstStyle/>
                    <a:p>
                      <a:pPr marL="0" marR="0" lvl="0" indent="0" algn="l" defTabSz="914400" rtl="0" eaLnBrk="1" fontAlgn="base" latinLnBrk="0" hangingPunct="1">
                        <a:lnSpc>
                          <a:spcPct val="95000"/>
                        </a:lnSpc>
                        <a:spcBef>
                          <a:spcPts val="400"/>
                        </a:spcBef>
                        <a:spcAft>
                          <a:spcPct val="0"/>
                        </a:spcAft>
                        <a:buClr>
                          <a:schemeClr val="tx2"/>
                        </a:buClr>
                        <a:buSzTx/>
                        <a:buFont typeface="Wingdings" pitchFamily="2" charset="2"/>
                        <a:buNone/>
                        <a:tabLst/>
                        <a:defRPr/>
                      </a:pPr>
                      <a:r>
                        <a:rPr lang="en-US" sz="1400" kern="1200" dirty="0" smtClean="0">
                          <a:solidFill>
                            <a:schemeClr val="dk1"/>
                          </a:solidFill>
                          <a:latin typeface="+mn-lt"/>
                          <a:ea typeface="+mn-ea"/>
                          <a:cs typeface="+mn-cs"/>
                        </a:rPr>
                        <a:t>Assess customer needs, analyze possible configurations, and provide solutions or  recommendations for hardware, operating systems, networking, and security</a:t>
                      </a:r>
                    </a:p>
                  </a:txBody>
                  <a:tcPr marL="73152" marR="73152" marT="36574" marB="36574" anchor="ctr" horzOverflow="overflow"/>
                </a:tc>
              </a:tr>
            </a:tbl>
          </a:graphicData>
        </a:graphic>
      </p:graphicFrame>
      <p:grpSp>
        <p:nvGrpSpPr>
          <p:cNvPr id="23583" name="Group 201"/>
          <p:cNvGrpSpPr>
            <a:grpSpLocks/>
          </p:cNvGrpSpPr>
          <p:nvPr/>
        </p:nvGrpSpPr>
        <p:grpSpPr bwMode="auto">
          <a:xfrm>
            <a:off x="685800" y="5029200"/>
            <a:ext cx="438150" cy="474663"/>
            <a:chOff x="1912937" y="7238535"/>
            <a:chExt cx="555625" cy="552450"/>
          </a:xfrm>
        </p:grpSpPr>
        <p:grpSp>
          <p:nvGrpSpPr>
            <p:cNvPr id="23626" name="Group 139"/>
            <p:cNvGrpSpPr>
              <a:grpSpLocks/>
            </p:cNvGrpSpPr>
            <p:nvPr/>
          </p:nvGrpSpPr>
          <p:grpSpPr bwMode="auto">
            <a:xfrm>
              <a:off x="1912937" y="7238535"/>
              <a:ext cx="555625" cy="552450"/>
              <a:chOff x="481" y="1117"/>
              <a:chExt cx="350" cy="348"/>
            </a:xfrm>
          </p:grpSpPr>
          <p:sp>
            <p:nvSpPr>
              <p:cNvPr id="23628" name="Oval 140"/>
              <p:cNvSpPr>
                <a:spLocks noChangeArrowheads="1"/>
              </p:cNvSpPr>
              <p:nvPr/>
            </p:nvSpPr>
            <p:spPr bwMode="auto">
              <a:xfrm>
                <a:off x="481" y="1117"/>
                <a:ext cx="350" cy="34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2124" tIns="41061" rIns="82124" bIns="41061" anchor="ctr">
                <a:spAutoFit/>
              </a:bodyPr>
              <a:lstStyle/>
              <a:p>
                <a:endParaRPr lang="en-US">
                  <a:solidFill>
                    <a:srgbClr val="000000"/>
                  </a:solidFill>
                </a:endParaRPr>
              </a:p>
            </p:txBody>
          </p:sp>
          <p:sp>
            <p:nvSpPr>
              <p:cNvPr id="193" name="AutoShape 141"/>
              <p:cNvSpPr>
                <a:spLocks noChangeArrowheads="1"/>
              </p:cNvSpPr>
              <p:nvPr/>
            </p:nvSpPr>
            <p:spPr bwMode="auto">
              <a:xfrm rot="23923698">
                <a:off x="499" y="1134"/>
                <a:ext cx="316" cy="313"/>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defRPr/>
                </a:pPr>
                <a:endParaRPr lang="en-US">
                  <a:solidFill>
                    <a:srgbClr val="000000"/>
                  </a:solidFill>
                  <a:latin typeface="Arial" pitchFamily="34" charset="0"/>
                </a:endParaRPr>
              </a:p>
            </p:txBody>
          </p:sp>
        </p:grpSp>
        <p:sp>
          <p:nvSpPr>
            <p:cNvPr id="23627" name="Freeform 25"/>
            <p:cNvSpPr>
              <a:spLocks/>
            </p:cNvSpPr>
            <p:nvPr/>
          </p:nvSpPr>
          <p:spPr bwMode="auto">
            <a:xfrm>
              <a:off x="2044936" y="7373620"/>
              <a:ext cx="277976" cy="293370"/>
            </a:xfrm>
            <a:custGeom>
              <a:avLst/>
              <a:gdLst>
                <a:gd name="T0" fmla="*/ 2147483647 w 307"/>
                <a:gd name="T1" fmla="*/ 2147483647 h 324"/>
                <a:gd name="T2" fmla="*/ 2147483647 w 307"/>
                <a:gd name="T3" fmla="*/ 2147483647 h 324"/>
                <a:gd name="T4" fmla="*/ 0 w 307"/>
                <a:gd name="T5" fmla="*/ 2147483647 h 324"/>
                <a:gd name="T6" fmla="*/ 0 w 307"/>
                <a:gd name="T7" fmla="*/ 2147483647 h 324"/>
                <a:gd name="T8" fmla="*/ 2147483647 w 307"/>
                <a:gd name="T9" fmla="*/ 2147483647 h 324"/>
                <a:gd name="T10" fmla="*/ 2147483647 w 307"/>
                <a:gd name="T11" fmla="*/ 0 h 324"/>
                <a:gd name="T12" fmla="*/ 2147483647 w 307"/>
                <a:gd name="T13" fmla="*/ 2147483647 h 324"/>
                <a:gd name="T14" fmla="*/ 0 60000 65536"/>
                <a:gd name="T15" fmla="*/ 0 60000 65536"/>
                <a:gd name="T16" fmla="*/ 0 60000 65536"/>
                <a:gd name="T17" fmla="*/ 0 60000 65536"/>
                <a:gd name="T18" fmla="*/ 0 60000 65536"/>
                <a:gd name="T19" fmla="*/ 0 60000 65536"/>
                <a:gd name="T20" fmla="*/ 0 60000 65536"/>
                <a:gd name="T21" fmla="*/ 0 w 307"/>
                <a:gd name="T22" fmla="*/ 0 h 324"/>
                <a:gd name="T23" fmla="*/ 307 w 307"/>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324">
                  <a:moveTo>
                    <a:pt x="307" y="130"/>
                  </a:moveTo>
                  <a:lnTo>
                    <a:pt x="108" y="324"/>
                  </a:lnTo>
                  <a:lnTo>
                    <a:pt x="0" y="218"/>
                  </a:lnTo>
                  <a:lnTo>
                    <a:pt x="0" y="88"/>
                  </a:lnTo>
                  <a:lnTo>
                    <a:pt x="108" y="194"/>
                  </a:lnTo>
                  <a:lnTo>
                    <a:pt x="307" y="0"/>
                  </a:lnTo>
                  <a:lnTo>
                    <a:pt x="307" y="130"/>
                  </a:lnTo>
                  <a:close/>
                </a:path>
              </a:pathLst>
            </a:custGeom>
            <a:solidFill>
              <a:srgbClr val="204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584" name="Group 202"/>
          <p:cNvGrpSpPr>
            <a:grpSpLocks/>
          </p:cNvGrpSpPr>
          <p:nvPr/>
        </p:nvGrpSpPr>
        <p:grpSpPr bwMode="auto">
          <a:xfrm>
            <a:off x="685800" y="4573588"/>
            <a:ext cx="438150" cy="474662"/>
            <a:chOff x="1912937" y="7238535"/>
            <a:chExt cx="555625" cy="552450"/>
          </a:xfrm>
        </p:grpSpPr>
        <p:grpSp>
          <p:nvGrpSpPr>
            <p:cNvPr id="23622" name="Group 139"/>
            <p:cNvGrpSpPr>
              <a:grpSpLocks/>
            </p:cNvGrpSpPr>
            <p:nvPr/>
          </p:nvGrpSpPr>
          <p:grpSpPr bwMode="auto">
            <a:xfrm>
              <a:off x="1912937" y="7238535"/>
              <a:ext cx="555625" cy="552450"/>
              <a:chOff x="481" y="1117"/>
              <a:chExt cx="350" cy="348"/>
            </a:xfrm>
          </p:grpSpPr>
          <p:sp>
            <p:nvSpPr>
              <p:cNvPr id="23624" name="Oval 140"/>
              <p:cNvSpPr>
                <a:spLocks noChangeArrowheads="1"/>
              </p:cNvSpPr>
              <p:nvPr/>
            </p:nvSpPr>
            <p:spPr bwMode="auto">
              <a:xfrm>
                <a:off x="481" y="1117"/>
                <a:ext cx="350" cy="34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2124" tIns="41061" rIns="82124" bIns="41061" anchor="ctr">
                <a:spAutoFit/>
              </a:bodyPr>
              <a:lstStyle/>
              <a:p>
                <a:endParaRPr lang="en-US">
                  <a:solidFill>
                    <a:srgbClr val="000000"/>
                  </a:solidFill>
                </a:endParaRPr>
              </a:p>
            </p:txBody>
          </p:sp>
          <p:sp>
            <p:nvSpPr>
              <p:cNvPr id="207" name="AutoShape 141"/>
              <p:cNvSpPr>
                <a:spLocks noChangeArrowheads="1"/>
              </p:cNvSpPr>
              <p:nvPr/>
            </p:nvSpPr>
            <p:spPr bwMode="auto">
              <a:xfrm rot="23923698">
                <a:off x="499" y="1134"/>
                <a:ext cx="316" cy="313"/>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defRPr/>
                </a:pPr>
                <a:endParaRPr lang="en-US">
                  <a:solidFill>
                    <a:srgbClr val="000000"/>
                  </a:solidFill>
                  <a:latin typeface="Arial" pitchFamily="34" charset="0"/>
                </a:endParaRPr>
              </a:p>
            </p:txBody>
          </p:sp>
        </p:grpSp>
        <p:sp>
          <p:nvSpPr>
            <p:cNvPr id="23623" name="Freeform 25"/>
            <p:cNvSpPr>
              <a:spLocks/>
            </p:cNvSpPr>
            <p:nvPr/>
          </p:nvSpPr>
          <p:spPr bwMode="auto">
            <a:xfrm>
              <a:off x="2044936" y="7373620"/>
              <a:ext cx="277976" cy="293370"/>
            </a:xfrm>
            <a:custGeom>
              <a:avLst/>
              <a:gdLst>
                <a:gd name="T0" fmla="*/ 2147483647 w 307"/>
                <a:gd name="T1" fmla="*/ 2147483647 h 324"/>
                <a:gd name="T2" fmla="*/ 2147483647 w 307"/>
                <a:gd name="T3" fmla="*/ 2147483647 h 324"/>
                <a:gd name="T4" fmla="*/ 0 w 307"/>
                <a:gd name="T5" fmla="*/ 2147483647 h 324"/>
                <a:gd name="T6" fmla="*/ 0 w 307"/>
                <a:gd name="T7" fmla="*/ 2147483647 h 324"/>
                <a:gd name="T8" fmla="*/ 2147483647 w 307"/>
                <a:gd name="T9" fmla="*/ 2147483647 h 324"/>
                <a:gd name="T10" fmla="*/ 2147483647 w 307"/>
                <a:gd name="T11" fmla="*/ 0 h 324"/>
                <a:gd name="T12" fmla="*/ 2147483647 w 307"/>
                <a:gd name="T13" fmla="*/ 2147483647 h 324"/>
                <a:gd name="T14" fmla="*/ 0 60000 65536"/>
                <a:gd name="T15" fmla="*/ 0 60000 65536"/>
                <a:gd name="T16" fmla="*/ 0 60000 65536"/>
                <a:gd name="T17" fmla="*/ 0 60000 65536"/>
                <a:gd name="T18" fmla="*/ 0 60000 65536"/>
                <a:gd name="T19" fmla="*/ 0 60000 65536"/>
                <a:gd name="T20" fmla="*/ 0 60000 65536"/>
                <a:gd name="T21" fmla="*/ 0 w 307"/>
                <a:gd name="T22" fmla="*/ 0 h 324"/>
                <a:gd name="T23" fmla="*/ 307 w 307"/>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324">
                  <a:moveTo>
                    <a:pt x="307" y="130"/>
                  </a:moveTo>
                  <a:lnTo>
                    <a:pt x="108" y="324"/>
                  </a:lnTo>
                  <a:lnTo>
                    <a:pt x="0" y="218"/>
                  </a:lnTo>
                  <a:lnTo>
                    <a:pt x="0" y="88"/>
                  </a:lnTo>
                  <a:lnTo>
                    <a:pt x="108" y="194"/>
                  </a:lnTo>
                  <a:lnTo>
                    <a:pt x="307" y="0"/>
                  </a:lnTo>
                  <a:lnTo>
                    <a:pt x="307" y="130"/>
                  </a:lnTo>
                  <a:close/>
                </a:path>
              </a:pathLst>
            </a:custGeom>
            <a:solidFill>
              <a:srgbClr val="204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585" name="Group 207"/>
          <p:cNvGrpSpPr>
            <a:grpSpLocks/>
          </p:cNvGrpSpPr>
          <p:nvPr/>
        </p:nvGrpSpPr>
        <p:grpSpPr bwMode="auto">
          <a:xfrm>
            <a:off x="685800" y="4059238"/>
            <a:ext cx="438150" cy="474662"/>
            <a:chOff x="1912937" y="7238535"/>
            <a:chExt cx="555625" cy="552450"/>
          </a:xfrm>
        </p:grpSpPr>
        <p:grpSp>
          <p:nvGrpSpPr>
            <p:cNvPr id="23618" name="Group 139"/>
            <p:cNvGrpSpPr>
              <a:grpSpLocks/>
            </p:cNvGrpSpPr>
            <p:nvPr/>
          </p:nvGrpSpPr>
          <p:grpSpPr bwMode="auto">
            <a:xfrm>
              <a:off x="1912937" y="7238535"/>
              <a:ext cx="555625" cy="552450"/>
              <a:chOff x="481" y="1117"/>
              <a:chExt cx="350" cy="348"/>
            </a:xfrm>
          </p:grpSpPr>
          <p:sp>
            <p:nvSpPr>
              <p:cNvPr id="23620" name="Oval 140"/>
              <p:cNvSpPr>
                <a:spLocks noChangeArrowheads="1"/>
              </p:cNvSpPr>
              <p:nvPr/>
            </p:nvSpPr>
            <p:spPr bwMode="auto">
              <a:xfrm>
                <a:off x="481" y="1117"/>
                <a:ext cx="350" cy="34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2124" tIns="41061" rIns="82124" bIns="41061" anchor="ctr">
                <a:spAutoFit/>
              </a:bodyPr>
              <a:lstStyle/>
              <a:p>
                <a:endParaRPr lang="en-US">
                  <a:solidFill>
                    <a:srgbClr val="000000"/>
                  </a:solidFill>
                </a:endParaRPr>
              </a:p>
            </p:txBody>
          </p:sp>
          <p:sp>
            <p:nvSpPr>
              <p:cNvPr id="212" name="AutoShape 141"/>
              <p:cNvSpPr>
                <a:spLocks noChangeArrowheads="1"/>
              </p:cNvSpPr>
              <p:nvPr/>
            </p:nvSpPr>
            <p:spPr bwMode="auto">
              <a:xfrm rot="23923698">
                <a:off x="499" y="1134"/>
                <a:ext cx="316" cy="313"/>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defRPr/>
                </a:pPr>
                <a:endParaRPr lang="en-US">
                  <a:solidFill>
                    <a:srgbClr val="000000"/>
                  </a:solidFill>
                  <a:latin typeface="Arial" pitchFamily="34" charset="0"/>
                </a:endParaRPr>
              </a:p>
            </p:txBody>
          </p:sp>
        </p:grpSp>
        <p:sp>
          <p:nvSpPr>
            <p:cNvPr id="23619" name="Freeform 25"/>
            <p:cNvSpPr>
              <a:spLocks/>
            </p:cNvSpPr>
            <p:nvPr/>
          </p:nvSpPr>
          <p:spPr bwMode="auto">
            <a:xfrm>
              <a:off x="2044936" y="7373620"/>
              <a:ext cx="277976" cy="293370"/>
            </a:xfrm>
            <a:custGeom>
              <a:avLst/>
              <a:gdLst>
                <a:gd name="T0" fmla="*/ 2147483647 w 307"/>
                <a:gd name="T1" fmla="*/ 2147483647 h 324"/>
                <a:gd name="T2" fmla="*/ 2147483647 w 307"/>
                <a:gd name="T3" fmla="*/ 2147483647 h 324"/>
                <a:gd name="T4" fmla="*/ 0 w 307"/>
                <a:gd name="T5" fmla="*/ 2147483647 h 324"/>
                <a:gd name="T6" fmla="*/ 0 w 307"/>
                <a:gd name="T7" fmla="*/ 2147483647 h 324"/>
                <a:gd name="T8" fmla="*/ 2147483647 w 307"/>
                <a:gd name="T9" fmla="*/ 2147483647 h 324"/>
                <a:gd name="T10" fmla="*/ 2147483647 w 307"/>
                <a:gd name="T11" fmla="*/ 0 h 324"/>
                <a:gd name="T12" fmla="*/ 2147483647 w 307"/>
                <a:gd name="T13" fmla="*/ 2147483647 h 324"/>
                <a:gd name="T14" fmla="*/ 0 60000 65536"/>
                <a:gd name="T15" fmla="*/ 0 60000 65536"/>
                <a:gd name="T16" fmla="*/ 0 60000 65536"/>
                <a:gd name="T17" fmla="*/ 0 60000 65536"/>
                <a:gd name="T18" fmla="*/ 0 60000 65536"/>
                <a:gd name="T19" fmla="*/ 0 60000 65536"/>
                <a:gd name="T20" fmla="*/ 0 60000 65536"/>
                <a:gd name="T21" fmla="*/ 0 w 307"/>
                <a:gd name="T22" fmla="*/ 0 h 324"/>
                <a:gd name="T23" fmla="*/ 307 w 307"/>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324">
                  <a:moveTo>
                    <a:pt x="307" y="130"/>
                  </a:moveTo>
                  <a:lnTo>
                    <a:pt x="108" y="324"/>
                  </a:lnTo>
                  <a:lnTo>
                    <a:pt x="0" y="218"/>
                  </a:lnTo>
                  <a:lnTo>
                    <a:pt x="0" y="88"/>
                  </a:lnTo>
                  <a:lnTo>
                    <a:pt x="108" y="194"/>
                  </a:lnTo>
                  <a:lnTo>
                    <a:pt x="307" y="0"/>
                  </a:lnTo>
                  <a:lnTo>
                    <a:pt x="307" y="130"/>
                  </a:lnTo>
                  <a:close/>
                </a:path>
              </a:pathLst>
            </a:custGeom>
            <a:solidFill>
              <a:srgbClr val="204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586" name="Group 212"/>
          <p:cNvGrpSpPr>
            <a:grpSpLocks/>
          </p:cNvGrpSpPr>
          <p:nvPr/>
        </p:nvGrpSpPr>
        <p:grpSpPr bwMode="auto">
          <a:xfrm>
            <a:off x="685800" y="3536950"/>
            <a:ext cx="438150" cy="476250"/>
            <a:chOff x="1912937" y="7238535"/>
            <a:chExt cx="555625" cy="552450"/>
          </a:xfrm>
        </p:grpSpPr>
        <p:grpSp>
          <p:nvGrpSpPr>
            <p:cNvPr id="23614" name="Group 139"/>
            <p:cNvGrpSpPr>
              <a:grpSpLocks/>
            </p:cNvGrpSpPr>
            <p:nvPr/>
          </p:nvGrpSpPr>
          <p:grpSpPr bwMode="auto">
            <a:xfrm>
              <a:off x="1912937" y="7238535"/>
              <a:ext cx="555625" cy="552450"/>
              <a:chOff x="481" y="1117"/>
              <a:chExt cx="350" cy="348"/>
            </a:xfrm>
          </p:grpSpPr>
          <p:sp>
            <p:nvSpPr>
              <p:cNvPr id="23616" name="Oval 140"/>
              <p:cNvSpPr>
                <a:spLocks noChangeArrowheads="1"/>
              </p:cNvSpPr>
              <p:nvPr/>
            </p:nvSpPr>
            <p:spPr bwMode="auto">
              <a:xfrm>
                <a:off x="481" y="1117"/>
                <a:ext cx="350" cy="34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2124" tIns="41061" rIns="82124" bIns="41061" anchor="ctr">
                <a:spAutoFit/>
              </a:bodyPr>
              <a:lstStyle/>
              <a:p>
                <a:endParaRPr lang="en-US">
                  <a:solidFill>
                    <a:srgbClr val="000000"/>
                  </a:solidFill>
                </a:endParaRPr>
              </a:p>
            </p:txBody>
          </p:sp>
          <p:sp>
            <p:nvSpPr>
              <p:cNvPr id="217" name="AutoShape 141"/>
              <p:cNvSpPr>
                <a:spLocks noChangeArrowheads="1"/>
              </p:cNvSpPr>
              <p:nvPr/>
            </p:nvSpPr>
            <p:spPr bwMode="auto">
              <a:xfrm rot="23923698">
                <a:off x="499" y="1134"/>
                <a:ext cx="316" cy="312"/>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defRPr/>
                </a:pPr>
                <a:endParaRPr lang="en-US">
                  <a:solidFill>
                    <a:srgbClr val="000000"/>
                  </a:solidFill>
                  <a:latin typeface="Arial" pitchFamily="34" charset="0"/>
                </a:endParaRPr>
              </a:p>
            </p:txBody>
          </p:sp>
        </p:grpSp>
        <p:sp>
          <p:nvSpPr>
            <p:cNvPr id="23615" name="Freeform 25"/>
            <p:cNvSpPr>
              <a:spLocks/>
            </p:cNvSpPr>
            <p:nvPr/>
          </p:nvSpPr>
          <p:spPr bwMode="auto">
            <a:xfrm>
              <a:off x="2044936" y="7373620"/>
              <a:ext cx="277976" cy="293370"/>
            </a:xfrm>
            <a:custGeom>
              <a:avLst/>
              <a:gdLst>
                <a:gd name="T0" fmla="*/ 2147483647 w 307"/>
                <a:gd name="T1" fmla="*/ 2147483647 h 324"/>
                <a:gd name="T2" fmla="*/ 2147483647 w 307"/>
                <a:gd name="T3" fmla="*/ 2147483647 h 324"/>
                <a:gd name="T4" fmla="*/ 0 w 307"/>
                <a:gd name="T5" fmla="*/ 2147483647 h 324"/>
                <a:gd name="T6" fmla="*/ 0 w 307"/>
                <a:gd name="T7" fmla="*/ 2147483647 h 324"/>
                <a:gd name="T8" fmla="*/ 2147483647 w 307"/>
                <a:gd name="T9" fmla="*/ 2147483647 h 324"/>
                <a:gd name="T10" fmla="*/ 2147483647 w 307"/>
                <a:gd name="T11" fmla="*/ 0 h 324"/>
                <a:gd name="T12" fmla="*/ 2147483647 w 307"/>
                <a:gd name="T13" fmla="*/ 2147483647 h 324"/>
                <a:gd name="T14" fmla="*/ 0 60000 65536"/>
                <a:gd name="T15" fmla="*/ 0 60000 65536"/>
                <a:gd name="T16" fmla="*/ 0 60000 65536"/>
                <a:gd name="T17" fmla="*/ 0 60000 65536"/>
                <a:gd name="T18" fmla="*/ 0 60000 65536"/>
                <a:gd name="T19" fmla="*/ 0 60000 65536"/>
                <a:gd name="T20" fmla="*/ 0 60000 65536"/>
                <a:gd name="T21" fmla="*/ 0 w 307"/>
                <a:gd name="T22" fmla="*/ 0 h 324"/>
                <a:gd name="T23" fmla="*/ 307 w 307"/>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324">
                  <a:moveTo>
                    <a:pt x="307" y="130"/>
                  </a:moveTo>
                  <a:lnTo>
                    <a:pt x="108" y="324"/>
                  </a:lnTo>
                  <a:lnTo>
                    <a:pt x="0" y="218"/>
                  </a:lnTo>
                  <a:lnTo>
                    <a:pt x="0" y="88"/>
                  </a:lnTo>
                  <a:lnTo>
                    <a:pt x="108" y="194"/>
                  </a:lnTo>
                  <a:lnTo>
                    <a:pt x="307" y="0"/>
                  </a:lnTo>
                  <a:lnTo>
                    <a:pt x="307" y="130"/>
                  </a:lnTo>
                  <a:close/>
                </a:path>
              </a:pathLst>
            </a:custGeom>
            <a:solidFill>
              <a:srgbClr val="204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587" name="Group 217"/>
          <p:cNvGrpSpPr>
            <a:grpSpLocks/>
          </p:cNvGrpSpPr>
          <p:nvPr/>
        </p:nvGrpSpPr>
        <p:grpSpPr bwMode="auto">
          <a:xfrm>
            <a:off x="685800" y="3009900"/>
            <a:ext cx="438150" cy="476250"/>
            <a:chOff x="1912937" y="7238535"/>
            <a:chExt cx="555625" cy="552450"/>
          </a:xfrm>
        </p:grpSpPr>
        <p:grpSp>
          <p:nvGrpSpPr>
            <p:cNvPr id="23610" name="Group 139"/>
            <p:cNvGrpSpPr>
              <a:grpSpLocks/>
            </p:cNvGrpSpPr>
            <p:nvPr/>
          </p:nvGrpSpPr>
          <p:grpSpPr bwMode="auto">
            <a:xfrm>
              <a:off x="1912937" y="7238535"/>
              <a:ext cx="555625" cy="552450"/>
              <a:chOff x="481" y="1117"/>
              <a:chExt cx="350" cy="348"/>
            </a:xfrm>
          </p:grpSpPr>
          <p:sp>
            <p:nvSpPr>
              <p:cNvPr id="23612" name="Oval 140"/>
              <p:cNvSpPr>
                <a:spLocks noChangeArrowheads="1"/>
              </p:cNvSpPr>
              <p:nvPr/>
            </p:nvSpPr>
            <p:spPr bwMode="auto">
              <a:xfrm>
                <a:off x="481" y="1117"/>
                <a:ext cx="350" cy="34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2124" tIns="41061" rIns="82124" bIns="41061" anchor="ctr">
                <a:spAutoFit/>
              </a:bodyPr>
              <a:lstStyle/>
              <a:p>
                <a:endParaRPr lang="en-US">
                  <a:solidFill>
                    <a:srgbClr val="000000"/>
                  </a:solidFill>
                </a:endParaRPr>
              </a:p>
            </p:txBody>
          </p:sp>
          <p:sp>
            <p:nvSpPr>
              <p:cNvPr id="222" name="AutoShape 141"/>
              <p:cNvSpPr>
                <a:spLocks noChangeArrowheads="1"/>
              </p:cNvSpPr>
              <p:nvPr/>
            </p:nvSpPr>
            <p:spPr bwMode="auto">
              <a:xfrm rot="23923698">
                <a:off x="499" y="1134"/>
                <a:ext cx="316" cy="312"/>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defRPr/>
                </a:pPr>
                <a:endParaRPr lang="en-US">
                  <a:solidFill>
                    <a:srgbClr val="000000"/>
                  </a:solidFill>
                  <a:latin typeface="Arial" pitchFamily="34" charset="0"/>
                </a:endParaRPr>
              </a:p>
            </p:txBody>
          </p:sp>
        </p:grpSp>
        <p:sp>
          <p:nvSpPr>
            <p:cNvPr id="23611" name="Freeform 25"/>
            <p:cNvSpPr>
              <a:spLocks/>
            </p:cNvSpPr>
            <p:nvPr/>
          </p:nvSpPr>
          <p:spPr bwMode="auto">
            <a:xfrm>
              <a:off x="2044936" y="7373620"/>
              <a:ext cx="277976" cy="293370"/>
            </a:xfrm>
            <a:custGeom>
              <a:avLst/>
              <a:gdLst>
                <a:gd name="T0" fmla="*/ 2147483647 w 307"/>
                <a:gd name="T1" fmla="*/ 2147483647 h 324"/>
                <a:gd name="T2" fmla="*/ 2147483647 w 307"/>
                <a:gd name="T3" fmla="*/ 2147483647 h 324"/>
                <a:gd name="T4" fmla="*/ 0 w 307"/>
                <a:gd name="T5" fmla="*/ 2147483647 h 324"/>
                <a:gd name="T6" fmla="*/ 0 w 307"/>
                <a:gd name="T7" fmla="*/ 2147483647 h 324"/>
                <a:gd name="T8" fmla="*/ 2147483647 w 307"/>
                <a:gd name="T9" fmla="*/ 2147483647 h 324"/>
                <a:gd name="T10" fmla="*/ 2147483647 w 307"/>
                <a:gd name="T11" fmla="*/ 0 h 324"/>
                <a:gd name="T12" fmla="*/ 2147483647 w 307"/>
                <a:gd name="T13" fmla="*/ 2147483647 h 324"/>
                <a:gd name="T14" fmla="*/ 0 60000 65536"/>
                <a:gd name="T15" fmla="*/ 0 60000 65536"/>
                <a:gd name="T16" fmla="*/ 0 60000 65536"/>
                <a:gd name="T17" fmla="*/ 0 60000 65536"/>
                <a:gd name="T18" fmla="*/ 0 60000 65536"/>
                <a:gd name="T19" fmla="*/ 0 60000 65536"/>
                <a:gd name="T20" fmla="*/ 0 60000 65536"/>
                <a:gd name="T21" fmla="*/ 0 w 307"/>
                <a:gd name="T22" fmla="*/ 0 h 324"/>
                <a:gd name="T23" fmla="*/ 307 w 307"/>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324">
                  <a:moveTo>
                    <a:pt x="307" y="130"/>
                  </a:moveTo>
                  <a:lnTo>
                    <a:pt x="108" y="324"/>
                  </a:lnTo>
                  <a:lnTo>
                    <a:pt x="0" y="218"/>
                  </a:lnTo>
                  <a:lnTo>
                    <a:pt x="0" y="88"/>
                  </a:lnTo>
                  <a:lnTo>
                    <a:pt x="108" y="194"/>
                  </a:lnTo>
                  <a:lnTo>
                    <a:pt x="307" y="0"/>
                  </a:lnTo>
                  <a:lnTo>
                    <a:pt x="307" y="130"/>
                  </a:lnTo>
                  <a:close/>
                </a:path>
              </a:pathLst>
            </a:custGeom>
            <a:solidFill>
              <a:srgbClr val="204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588" name="Group 227"/>
          <p:cNvGrpSpPr>
            <a:grpSpLocks/>
          </p:cNvGrpSpPr>
          <p:nvPr/>
        </p:nvGrpSpPr>
        <p:grpSpPr bwMode="auto">
          <a:xfrm>
            <a:off x="685800" y="2495550"/>
            <a:ext cx="438150" cy="476250"/>
            <a:chOff x="1912937" y="7238535"/>
            <a:chExt cx="555625" cy="552450"/>
          </a:xfrm>
        </p:grpSpPr>
        <p:grpSp>
          <p:nvGrpSpPr>
            <p:cNvPr id="23606" name="Group 139"/>
            <p:cNvGrpSpPr>
              <a:grpSpLocks/>
            </p:cNvGrpSpPr>
            <p:nvPr/>
          </p:nvGrpSpPr>
          <p:grpSpPr bwMode="auto">
            <a:xfrm>
              <a:off x="1912937" y="7238535"/>
              <a:ext cx="555625" cy="552450"/>
              <a:chOff x="481" y="1117"/>
              <a:chExt cx="350" cy="348"/>
            </a:xfrm>
          </p:grpSpPr>
          <p:sp>
            <p:nvSpPr>
              <p:cNvPr id="23608" name="Oval 140"/>
              <p:cNvSpPr>
                <a:spLocks noChangeArrowheads="1"/>
              </p:cNvSpPr>
              <p:nvPr/>
            </p:nvSpPr>
            <p:spPr bwMode="auto">
              <a:xfrm>
                <a:off x="481" y="1117"/>
                <a:ext cx="350" cy="34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2124" tIns="41061" rIns="82124" bIns="41061" anchor="ctr">
                <a:spAutoFit/>
              </a:bodyPr>
              <a:lstStyle/>
              <a:p>
                <a:endParaRPr lang="en-US">
                  <a:solidFill>
                    <a:srgbClr val="000000"/>
                  </a:solidFill>
                </a:endParaRPr>
              </a:p>
            </p:txBody>
          </p:sp>
          <p:sp>
            <p:nvSpPr>
              <p:cNvPr id="232" name="AutoShape 141"/>
              <p:cNvSpPr>
                <a:spLocks noChangeArrowheads="1"/>
              </p:cNvSpPr>
              <p:nvPr/>
            </p:nvSpPr>
            <p:spPr bwMode="auto">
              <a:xfrm rot="23923698">
                <a:off x="499" y="1134"/>
                <a:ext cx="316" cy="312"/>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defRPr/>
                </a:pPr>
                <a:endParaRPr lang="en-US">
                  <a:solidFill>
                    <a:srgbClr val="000000"/>
                  </a:solidFill>
                  <a:latin typeface="Arial" pitchFamily="34" charset="0"/>
                </a:endParaRPr>
              </a:p>
            </p:txBody>
          </p:sp>
        </p:grpSp>
        <p:sp>
          <p:nvSpPr>
            <p:cNvPr id="23607" name="Freeform 25"/>
            <p:cNvSpPr>
              <a:spLocks/>
            </p:cNvSpPr>
            <p:nvPr/>
          </p:nvSpPr>
          <p:spPr bwMode="auto">
            <a:xfrm>
              <a:off x="2044936" y="7373620"/>
              <a:ext cx="277976" cy="293370"/>
            </a:xfrm>
            <a:custGeom>
              <a:avLst/>
              <a:gdLst>
                <a:gd name="T0" fmla="*/ 2147483647 w 307"/>
                <a:gd name="T1" fmla="*/ 2147483647 h 324"/>
                <a:gd name="T2" fmla="*/ 2147483647 w 307"/>
                <a:gd name="T3" fmla="*/ 2147483647 h 324"/>
                <a:gd name="T4" fmla="*/ 0 w 307"/>
                <a:gd name="T5" fmla="*/ 2147483647 h 324"/>
                <a:gd name="T6" fmla="*/ 0 w 307"/>
                <a:gd name="T7" fmla="*/ 2147483647 h 324"/>
                <a:gd name="T8" fmla="*/ 2147483647 w 307"/>
                <a:gd name="T9" fmla="*/ 2147483647 h 324"/>
                <a:gd name="T10" fmla="*/ 2147483647 w 307"/>
                <a:gd name="T11" fmla="*/ 0 h 324"/>
                <a:gd name="T12" fmla="*/ 2147483647 w 307"/>
                <a:gd name="T13" fmla="*/ 2147483647 h 324"/>
                <a:gd name="T14" fmla="*/ 0 60000 65536"/>
                <a:gd name="T15" fmla="*/ 0 60000 65536"/>
                <a:gd name="T16" fmla="*/ 0 60000 65536"/>
                <a:gd name="T17" fmla="*/ 0 60000 65536"/>
                <a:gd name="T18" fmla="*/ 0 60000 65536"/>
                <a:gd name="T19" fmla="*/ 0 60000 65536"/>
                <a:gd name="T20" fmla="*/ 0 60000 65536"/>
                <a:gd name="T21" fmla="*/ 0 w 307"/>
                <a:gd name="T22" fmla="*/ 0 h 324"/>
                <a:gd name="T23" fmla="*/ 307 w 307"/>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324">
                  <a:moveTo>
                    <a:pt x="307" y="130"/>
                  </a:moveTo>
                  <a:lnTo>
                    <a:pt x="108" y="324"/>
                  </a:lnTo>
                  <a:lnTo>
                    <a:pt x="0" y="218"/>
                  </a:lnTo>
                  <a:lnTo>
                    <a:pt x="0" y="88"/>
                  </a:lnTo>
                  <a:lnTo>
                    <a:pt x="108" y="194"/>
                  </a:lnTo>
                  <a:lnTo>
                    <a:pt x="307" y="0"/>
                  </a:lnTo>
                  <a:lnTo>
                    <a:pt x="307" y="130"/>
                  </a:lnTo>
                  <a:close/>
                </a:path>
              </a:pathLst>
            </a:custGeom>
            <a:solidFill>
              <a:srgbClr val="204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589" name="Group 232"/>
          <p:cNvGrpSpPr>
            <a:grpSpLocks/>
          </p:cNvGrpSpPr>
          <p:nvPr/>
        </p:nvGrpSpPr>
        <p:grpSpPr bwMode="auto">
          <a:xfrm>
            <a:off x="685800" y="2038350"/>
            <a:ext cx="438150" cy="476250"/>
            <a:chOff x="1912937" y="7238535"/>
            <a:chExt cx="555625" cy="552450"/>
          </a:xfrm>
        </p:grpSpPr>
        <p:grpSp>
          <p:nvGrpSpPr>
            <p:cNvPr id="23602" name="Group 139"/>
            <p:cNvGrpSpPr>
              <a:grpSpLocks/>
            </p:cNvGrpSpPr>
            <p:nvPr/>
          </p:nvGrpSpPr>
          <p:grpSpPr bwMode="auto">
            <a:xfrm>
              <a:off x="1912937" y="7238535"/>
              <a:ext cx="555625" cy="552450"/>
              <a:chOff x="481" y="1117"/>
              <a:chExt cx="350" cy="348"/>
            </a:xfrm>
          </p:grpSpPr>
          <p:sp>
            <p:nvSpPr>
              <p:cNvPr id="23604" name="Oval 140"/>
              <p:cNvSpPr>
                <a:spLocks noChangeArrowheads="1"/>
              </p:cNvSpPr>
              <p:nvPr/>
            </p:nvSpPr>
            <p:spPr bwMode="auto">
              <a:xfrm>
                <a:off x="481" y="1117"/>
                <a:ext cx="350" cy="34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2124" tIns="41061" rIns="82124" bIns="41061" anchor="ctr">
                <a:spAutoFit/>
              </a:bodyPr>
              <a:lstStyle/>
              <a:p>
                <a:endParaRPr lang="en-US">
                  <a:solidFill>
                    <a:srgbClr val="000000"/>
                  </a:solidFill>
                </a:endParaRPr>
              </a:p>
            </p:txBody>
          </p:sp>
          <p:sp>
            <p:nvSpPr>
              <p:cNvPr id="237" name="AutoShape 141"/>
              <p:cNvSpPr>
                <a:spLocks noChangeArrowheads="1"/>
              </p:cNvSpPr>
              <p:nvPr/>
            </p:nvSpPr>
            <p:spPr bwMode="auto">
              <a:xfrm rot="23923698">
                <a:off x="499" y="1134"/>
                <a:ext cx="316" cy="312"/>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defRPr/>
                </a:pPr>
                <a:endParaRPr lang="en-US">
                  <a:solidFill>
                    <a:srgbClr val="000000"/>
                  </a:solidFill>
                  <a:latin typeface="Arial" pitchFamily="34" charset="0"/>
                </a:endParaRPr>
              </a:p>
            </p:txBody>
          </p:sp>
        </p:grpSp>
        <p:sp>
          <p:nvSpPr>
            <p:cNvPr id="23603" name="Freeform 25"/>
            <p:cNvSpPr>
              <a:spLocks/>
            </p:cNvSpPr>
            <p:nvPr/>
          </p:nvSpPr>
          <p:spPr bwMode="auto">
            <a:xfrm>
              <a:off x="2044936" y="7373620"/>
              <a:ext cx="277976" cy="293370"/>
            </a:xfrm>
            <a:custGeom>
              <a:avLst/>
              <a:gdLst>
                <a:gd name="T0" fmla="*/ 2147483647 w 307"/>
                <a:gd name="T1" fmla="*/ 2147483647 h 324"/>
                <a:gd name="T2" fmla="*/ 2147483647 w 307"/>
                <a:gd name="T3" fmla="*/ 2147483647 h 324"/>
                <a:gd name="T4" fmla="*/ 0 w 307"/>
                <a:gd name="T5" fmla="*/ 2147483647 h 324"/>
                <a:gd name="T6" fmla="*/ 0 w 307"/>
                <a:gd name="T7" fmla="*/ 2147483647 h 324"/>
                <a:gd name="T8" fmla="*/ 2147483647 w 307"/>
                <a:gd name="T9" fmla="*/ 2147483647 h 324"/>
                <a:gd name="T10" fmla="*/ 2147483647 w 307"/>
                <a:gd name="T11" fmla="*/ 0 h 324"/>
                <a:gd name="T12" fmla="*/ 2147483647 w 307"/>
                <a:gd name="T13" fmla="*/ 2147483647 h 324"/>
                <a:gd name="T14" fmla="*/ 0 60000 65536"/>
                <a:gd name="T15" fmla="*/ 0 60000 65536"/>
                <a:gd name="T16" fmla="*/ 0 60000 65536"/>
                <a:gd name="T17" fmla="*/ 0 60000 65536"/>
                <a:gd name="T18" fmla="*/ 0 60000 65536"/>
                <a:gd name="T19" fmla="*/ 0 60000 65536"/>
                <a:gd name="T20" fmla="*/ 0 60000 65536"/>
                <a:gd name="T21" fmla="*/ 0 w 307"/>
                <a:gd name="T22" fmla="*/ 0 h 324"/>
                <a:gd name="T23" fmla="*/ 307 w 307"/>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324">
                  <a:moveTo>
                    <a:pt x="307" y="130"/>
                  </a:moveTo>
                  <a:lnTo>
                    <a:pt x="108" y="324"/>
                  </a:lnTo>
                  <a:lnTo>
                    <a:pt x="0" y="218"/>
                  </a:lnTo>
                  <a:lnTo>
                    <a:pt x="0" y="88"/>
                  </a:lnTo>
                  <a:lnTo>
                    <a:pt x="108" y="194"/>
                  </a:lnTo>
                  <a:lnTo>
                    <a:pt x="307" y="0"/>
                  </a:lnTo>
                  <a:lnTo>
                    <a:pt x="307" y="130"/>
                  </a:lnTo>
                  <a:close/>
                </a:path>
              </a:pathLst>
            </a:custGeom>
            <a:solidFill>
              <a:srgbClr val="204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4" name="Rectangle 107"/>
          <p:cNvSpPr txBox="1">
            <a:spLocks noChangeArrowheads="1"/>
          </p:cNvSpPr>
          <p:nvPr/>
        </p:nvSpPr>
        <p:spPr bwMode="auto">
          <a:xfrm>
            <a:off x="685800" y="304800"/>
            <a:ext cx="8145463" cy="838200"/>
          </a:xfrm>
          <a:prstGeom prst="rect">
            <a:avLst/>
          </a:prstGeom>
          <a:noFill/>
          <a:ln w="9525" algn="ctr">
            <a:noFill/>
            <a:miter lim="800000"/>
            <a:headEnd/>
            <a:tailEnd/>
          </a:ln>
        </p:spPr>
        <p:txBody>
          <a:bodyPr lIns="82124" tIns="41061" rIns="82124" bIns="41061" anchor="b"/>
          <a:lstStyle/>
          <a:p>
            <a:pPr algn="l" defTabSz="814388" eaLnBrk="1" hangingPunct="1">
              <a:defRPr/>
            </a:pPr>
            <a:r>
              <a:rPr lang="en-US" sz="3200" kern="0" dirty="0" err="1">
                <a:solidFill>
                  <a:srgbClr val="708CA1"/>
                </a:solidFill>
                <a:latin typeface="+mj-lt"/>
                <a:ea typeface="+mj-ea"/>
                <a:cs typeface="+mj-cs"/>
              </a:rPr>
              <a:t>ITE</a:t>
            </a:r>
            <a:r>
              <a:rPr lang="en-US" sz="3200" kern="0" dirty="0">
                <a:solidFill>
                  <a:srgbClr val="708CA1"/>
                </a:solidFill>
                <a:latin typeface="+mj-lt"/>
                <a:ea typeface="+mj-ea"/>
                <a:cs typeface="+mj-cs"/>
              </a:rPr>
              <a:t>: PC Hardware and Software </a:t>
            </a:r>
            <a:r>
              <a:rPr lang="en-US" sz="3200" kern="0" dirty="0" err="1">
                <a:solidFill>
                  <a:srgbClr val="708CA1"/>
                </a:solidFill>
                <a:latin typeface="+mj-lt"/>
                <a:ea typeface="+mj-ea"/>
                <a:cs typeface="+mj-cs"/>
              </a:rPr>
              <a:t>v4.1</a:t>
            </a:r>
            <a:endParaRPr lang="en-US" sz="3200" kern="0" dirty="0">
              <a:solidFill>
                <a:srgbClr val="708CA1"/>
              </a:solidFill>
              <a:latin typeface="+mj-lt"/>
              <a:ea typeface="+mj-ea"/>
              <a:cs typeface="+mj-cs"/>
            </a:endParaRPr>
          </a:p>
        </p:txBody>
      </p:sp>
      <p:sp>
        <p:nvSpPr>
          <p:cNvPr id="23591" name="Rectangle 25"/>
          <p:cNvSpPr>
            <a:spLocks noChangeArrowheads="1"/>
          </p:cNvSpPr>
          <p:nvPr/>
        </p:nvSpPr>
        <p:spPr bwMode="auto">
          <a:xfrm>
            <a:off x="685800" y="1047750"/>
            <a:ext cx="73501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lstStyle/>
          <a:p>
            <a:pPr algn="l" defTabSz="814388">
              <a:tabLst>
                <a:tab pos="4459288" algn="l"/>
              </a:tabLst>
            </a:pPr>
            <a:r>
              <a:rPr lang="en-US">
                <a:solidFill>
                  <a:srgbClr val="000000"/>
                </a:solidFill>
              </a:rPr>
              <a:t>Course Objectives</a:t>
            </a:r>
          </a:p>
        </p:txBody>
      </p:sp>
      <p:grpSp>
        <p:nvGrpSpPr>
          <p:cNvPr id="23592" name="Group 232"/>
          <p:cNvGrpSpPr>
            <a:grpSpLocks/>
          </p:cNvGrpSpPr>
          <p:nvPr/>
        </p:nvGrpSpPr>
        <p:grpSpPr bwMode="auto">
          <a:xfrm>
            <a:off x="685800" y="5467350"/>
            <a:ext cx="438150" cy="476250"/>
            <a:chOff x="1912937" y="7238535"/>
            <a:chExt cx="555625" cy="552450"/>
          </a:xfrm>
        </p:grpSpPr>
        <p:grpSp>
          <p:nvGrpSpPr>
            <p:cNvPr id="23598" name="Group 139"/>
            <p:cNvGrpSpPr>
              <a:grpSpLocks/>
            </p:cNvGrpSpPr>
            <p:nvPr/>
          </p:nvGrpSpPr>
          <p:grpSpPr bwMode="auto">
            <a:xfrm>
              <a:off x="1912937" y="7238535"/>
              <a:ext cx="555625" cy="552450"/>
              <a:chOff x="481" y="1117"/>
              <a:chExt cx="350" cy="348"/>
            </a:xfrm>
          </p:grpSpPr>
          <p:sp>
            <p:nvSpPr>
              <p:cNvPr id="23600" name="Oval 140"/>
              <p:cNvSpPr>
                <a:spLocks noChangeArrowheads="1"/>
              </p:cNvSpPr>
              <p:nvPr/>
            </p:nvSpPr>
            <p:spPr bwMode="auto">
              <a:xfrm>
                <a:off x="481" y="1117"/>
                <a:ext cx="350" cy="34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2124" tIns="41061" rIns="82124" bIns="41061" anchor="ctr">
                <a:spAutoFit/>
              </a:bodyPr>
              <a:lstStyle/>
              <a:p>
                <a:endParaRPr lang="en-US">
                  <a:solidFill>
                    <a:srgbClr val="000000"/>
                  </a:solidFill>
                </a:endParaRPr>
              </a:p>
            </p:txBody>
          </p:sp>
          <p:sp>
            <p:nvSpPr>
              <p:cNvPr id="50" name="AutoShape 141"/>
              <p:cNvSpPr>
                <a:spLocks noChangeArrowheads="1"/>
              </p:cNvSpPr>
              <p:nvPr/>
            </p:nvSpPr>
            <p:spPr bwMode="auto">
              <a:xfrm rot="23923698">
                <a:off x="499" y="1134"/>
                <a:ext cx="316" cy="312"/>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defRPr/>
                </a:pPr>
                <a:endParaRPr lang="en-US">
                  <a:solidFill>
                    <a:srgbClr val="000000"/>
                  </a:solidFill>
                  <a:latin typeface="Arial" pitchFamily="34" charset="0"/>
                </a:endParaRPr>
              </a:p>
            </p:txBody>
          </p:sp>
        </p:grpSp>
        <p:sp>
          <p:nvSpPr>
            <p:cNvPr id="23599" name="Freeform 25"/>
            <p:cNvSpPr>
              <a:spLocks/>
            </p:cNvSpPr>
            <p:nvPr/>
          </p:nvSpPr>
          <p:spPr bwMode="auto">
            <a:xfrm>
              <a:off x="2044936" y="7373620"/>
              <a:ext cx="277976" cy="293370"/>
            </a:xfrm>
            <a:custGeom>
              <a:avLst/>
              <a:gdLst>
                <a:gd name="T0" fmla="*/ 2147483647 w 307"/>
                <a:gd name="T1" fmla="*/ 2147483647 h 324"/>
                <a:gd name="T2" fmla="*/ 2147483647 w 307"/>
                <a:gd name="T3" fmla="*/ 2147483647 h 324"/>
                <a:gd name="T4" fmla="*/ 0 w 307"/>
                <a:gd name="T5" fmla="*/ 2147483647 h 324"/>
                <a:gd name="T6" fmla="*/ 0 w 307"/>
                <a:gd name="T7" fmla="*/ 2147483647 h 324"/>
                <a:gd name="T8" fmla="*/ 2147483647 w 307"/>
                <a:gd name="T9" fmla="*/ 2147483647 h 324"/>
                <a:gd name="T10" fmla="*/ 2147483647 w 307"/>
                <a:gd name="T11" fmla="*/ 0 h 324"/>
                <a:gd name="T12" fmla="*/ 2147483647 w 307"/>
                <a:gd name="T13" fmla="*/ 2147483647 h 324"/>
                <a:gd name="T14" fmla="*/ 0 60000 65536"/>
                <a:gd name="T15" fmla="*/ 0 60000 65536"/>
                <a:gd name="T16" fmla="*/ 0 60000 65536"/>
                <a:gd name="T17" fmla="*/ 0 60000 65536"/>
                <a:gd name="T18" fmla="*/ 0 60000 65536"/>
                <a:gd name="T19" fmla="*/ 0 60000 65536"/>
                <a:gd name="T20" fmla="*/ 0 60000 65536"/>
                <a:gd name="T21" fmla="*/ 0 w 307"/>
                <a:gd name="T22" fmla="*/ 0 h 324"/>
                <a:gd name="T23" fmla="*/ 307 w 307"/>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324">
                  <a:moveTo>
                    <a:pt x="307" y="130"/>
                  </a:moveTo>
                  <a:lnTo>
                    <a:pt x="108" y="324"/>
                  </a:lnTo>
                  <a:lnTo>
                    <a:pt x="0" y="218"/>
                  </a:lnTo>
                  <a:lnTo>
                    <a:pt x="0" y="88"/>
                  </a:lnTo>
                  <a:lnTo>
                    <a:pt x="108" y="194"/>
                  </a:lnTo>
                  <a:lnTo>
                    <a:pt x="307" y="0"/>
                  </a:lnTo>
                  <a:lnTo>
                    <a:pt x="307" y="130"/>
                  </a:lnTo>
                  <a:close/>
                </a:path>
              </a:pathLst>
            </a:custGeom>
            <a:solidFill>
              <a:srgbClr val="204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593" name="Group 232"/>
          <p:cNvGrpSpPr>
            <a:grpSpLocks/>
          </p:cNvGrpSpPr>
          <p:nvPr/>
        </p:nvGrpSpPr>
        <p:grpSpPr bwMode="auto">
          <a:xfrm>
            <a:off x="685800" y="5924550"/>
            <a:ext cx="438150" cy="476250"/>
            <a:chOff x="1912937" y="7238535"/>
            <a:chExt cx="555625" cy="552450"/>
          </a:xfrm>
        </p:grpSpPr>
        <p:grpSp>
          <p:nvGrpSpPr>
            <p:cNvPr id="23594" name="Group 139"/>
            <p:cNvGrpSpPr>
              <a:grpSpLocks/>
            </p:cNvGrpSpPr>
            <p:nvPr/>
          </p:nvGrpSpPr>
          <p:grpSpPr bwMode="auto">
            <a:xfrm>
              <a:off x="1912937" y="7238535"/>
              <a:ext cx="555625" cy="552450"/>
              <a:chOff x="481" y="1117"/>
              <a:chExt cx="350" cy="348"/>
            </a:xfrm>
          </p:grpSpPr>
          <p:sp>
            <p:nvSpPr>
              <p:cNvPr id="23596" name="Oval 140"/>
              <p:cNvSpPr>
                <a:spLocks noChangeArrowheads="1"/>
              </p:cNvSpPr>
              <p:nvPr/>
            </p:nvSpPr>
            <p:spPr bwMode="auto">
              <a:xfrm>
                <a:off x="481" y="1117"/>
                <a:ext cx="350" cy="34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2124" tIns="41061" rIns="82124" bIns="41061" anchor="ctr">
                <a:spAutoFit/>
              </a:bodyPr>
              <a:lstStyle/>
              <a:p>
                <a:endParaRPr lang="en-US">
                  <a:solidFill>
                    <a:srgbClr val="000000"/>
                  </a:solidFill>
                </a:endParaRPr>
              </a:p>
            </p:txBody>
          </p:sp>
          <p:sp>
            <p:nvSpPr>
              <p:cNvPr id="55" name="AutoShape 141"/>
              <p:cNvSpPr>
                <a:spLocks noChangeArrowheads="1"/>
              </p:cNvSpPr>
              <p:nvPr/>
            </p:nvSpPr>
            <p:spPr bwMode="auto">
              <a:xfrm rot="23923698">
                <a:off x="499" y="1134"/>
                <a:ext cx="316" cy="312"/>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defRPr/>
                </a:pPr>
                <a:endParaRPr lang="en-US">
                  <a:solidFill>
                    <a:srgbClr val="000000"/>
                  </a:solidFill>
                  <a:latin typeface="Arial" pitchFamily="34" charset="0"/>
                </a:endParaRPr>
              </a:p>
            </p:txBody>
          </p:sp>
        </p:grpSp>
        <p:sp>
          <p:nvSpPr>
            <p:cNvPr id="23595" name="Freeform 25"/>
            <p:cNvSpPr>
              <a:spLocks/>
            </p:cNvSpPr>
            <p:nvPr/>
          </p:nvSpPr>
          <p:spPr bwMode="auto">
            <a:xfrm>
              <a:off x="2044936" y="7373620"/>
              <a:ext cx="277976" cy="293370"/>
            </a:xfrm>
            <a:custGeom>
              <a:avLst/>
              <a:gdLst>
                <a:gd name="T0" fmla="*/ 2147483647 w 307"/>
                <a:gd name="T1" fmla="*/ 2147483647 h 324"/>
                <a:gd name="T2" fmla="*/ 2147483647 w 307"/>
                <a:gd name="T3" fmla="*/ 2147483647 h 324"/>
                <a:gd name="T4" fmla="*/ 0 w 307"/>
                <a:gd name="T5" fmla="*/ 2147483647 h 324"/>
                <a:gd name="T6" fmla="*/ 0 w 307"/>
                <a:gd name="T7" fmla="*/ 2147483647 h 324"/>
                <a:gd name="T8" fmla="*/ 2147483647 w 307"/>
                <a:gd name="T9" fmla="*/ 2147483647 h 324"/>
                <a:gd name="T10" fmla="*/ 2147483647 w 307"/>
                <a:gd name="T11" fmla="*/ 0 h 324"/>
                <a:gd name="T12" fmla="*/ 2147483647 w 307"/>
                <a:gd name="T13" fmla="*/ 2147483647 h 324"/>
                <a:gd name="T14" fmla="*/ 0 60000 65536"/>
                <a:gd name="T15" fmla="*/ 0 60000 65536"/>
                <a:gd name="T16" fmla="*/ 0 60000 65536"/>
                <a:gd name="T17" fmla="*/ 0 60000 65536"/>
                <a:gd name="T18" fmla="*/ 0 60000 65536"/>
                <a:gd name="T19" fmla="*/ 0 60000 65536"/>
                <a:gd name="T20" fmla="*/ 0 60000 65536"/>
                <a:gd name="T21" fmla="*/ 0 w 307"/>
                <a:gd name="T22" fmla="*/ 0 h 324"/>
                <a:gd name="T23" fmla="*/ 307 w 307"/>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324">
                  <a:moveTo>
                    <a:pt x="307" y="130"/>
                  </a:moveTo>
                  <a:lnTo>
                    <a:pt x="108" y="324"/>
                  </a:lnTo>
                  <a:lnTo>
                    <a:pt x="0" y="218"/>
                  </a:lnTo>
                  <a:lnTo>
                    <a:pt x="0" y="88"/>
                  </a:lnTo>
                  <a:lnTo>
                    <a:pt x="108" y="194"/>
                  </a:lnTo>
                  <a:lnTo>
                    <a:pt x="307" y="0"/>
                  </a:lnTo>
                  <a:lnTo>
                    <a:pt x="307" y="130"/>
                  </a:lnTo>
                  <a:close/>
                </a:path>
              </a:pathLst>
            </a:custGeom>
            <a:solidFill>
              <a:srgbClr val="2049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3025" tIns="36511" rIns="73025" bIns="36511" anchor="ctr"/>
          <a:lstStyle/>
          <a:p>
            <a:endParaRPr lang="en-US">
              <a:solidFill>
                <a:srgbClr val="000000"/>
              </a:solidFill>
            </a:endParaRPr>
          </a:p>
        </p:txBody>
      </p:sp>
      <p:sp>
        <p:nvSpPr>
          <p:cNvPr id="24579" name="Rectangle 7"/>
          <p:cNvSpPr>
            <a:spLocks noChangeArrowheads="1"/>
          </p:cNvSpPr>
          <p:nvPr/>
        </p:nvSpPr>
        <p:spPr bwMode="auto">
          <a:xfrm>
            <a:off x="427038" y="6184900"/>
            <a:ext cx="8250237" cy="549275"/>
          </a:xfrm>
          <a:prstGeom prst="rect">
            <a:avLst/>
          </a:prstGeom>
          <a:gradFill rotWithShape="1">
            <a:gsLst>
              <a:gs pos="0">
                <a:srgbClr val="8E8E95">
                  <a:alpha val="50000"/>
                </a:srgbClr>
              </a:gs>
              <a:gs pos="100000">
                <a:srgbClr val="819AAC">
                  <a:alpha val="0"/>
                </a:srgbClr>
              </a:gs>
            </a:gsLst>
            <a:lin ang="5400000" scaled="1"/>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lIns="82124" tIns="41061" rIns="82124" bIns="41061" anchor="ctr"/>
          <a:lstStyle/>
          <a:p>
            <a:endParaRPr lang="en-US">
              <a:solidFill>
                <a:srgbClr val="000000"/>
              </a:solidFill>
            </a:endParaRPr>
          </a:p>
        </p:txBody>
      </p:sp>
      <p:sp>
        <p:nvSpPr>
          <p:cNvPr id="24580" name="Rectangle 8"/>
          <p:cNvSpPr>
            <a:spLocks noChangeArrowheads="1"/>
          </p:cNvSpPr>
          <p:nvPr/>
        </p:nvSpPr>
        <p:spPr bwMode="auto">
          <a:xfrm>
            <a:off x="392113" y="5983288"/>
            <a:ext cx="83169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endParaRPr lang="en-US">
              <a:solidFill>
                <a:srgbClr val="000000"/>
              </a:solidFill>
            </a:endParaRPr>
          </a:p>
        </p:txBody>
      </p:sp>
      <p:graphicFrame>
        <p:nvGraphicFramePr>
          <p:cNvPr id="5208" name="Group 88"/>
          <p:cNvGraphicFramePr>
            <a:graphicFrameLocks noGrp="1"/>
          </p:cNvGraphicFramePr>
          <p:nvPr/>
        </p:nvGraphicFramePr>
        <p:xfrm>
          <a:off x="457200" y="1524000"/>
          <a:ext cx="8229600" cy="5072062"/>
        </p:xfrm>
        <a:graphic>
          <a:graphicData uri="http://schemas.openxmlformats.org/drawingml/2006/table">
            <a:tbl>
              <a:tblPr/>
              <a:tblGrid>
                <a:gridCol w="3200400"/>
                <a:gridCol w="5029200"/>
              </a:tblGrid>
              <a:tr h="334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Chapter</a:t>
                      </a:r>
                    </a:p>
                  </a:txBody>
                  <a:tcPr marT="45723" marB="45723" anchor="ct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charset="0"/>
                        </a:rPr>
                        <a:t>Objectives</a:t>
                      </a:r>
                    </a:p>
                  </a:txBody>
                  <a:tcPr marT="45723" marB="45723" anchor="ct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r>
              <a:tr h="4572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1. </a:t>
                      </a:r>
                      <a:r>
                        <a:rPr kumimoji="0" lang="en-US" sz="1200" b="0" i="0" u="none" strike="noStrike" cap="none" normalizeH="0" baseline="0" smtClean="0">
                          <a:ln>
                            <a:noFill/>
                          </a:ln>
                          <a:solidFill>
                            <a:schemeClr val="tx1"/>
                          </a:solidFill>
                          <a:effectLst/>
                          <a:latin typeface="Arial" charset="0"/>
                        </a:rPr>
                        <a:t>Introduction to the Personal Computer </a:t>
                      </a:r>
                    </a:p>
                  </a:txBody>
                  <a:tcPr marL="45720" marR="45720" marT="45723" marB="45723"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Times New Roman" pitchFamily="18" charset="0"/>
                        </a:rPr>
                        <a:t>Identify and describe the various components that make up a personal computer and define Information technology</a:t>
                      </a:r>
                      <a:endParaRPr kumimoji="0" lang="en-US" sz="1200" b="0" i="0" u="none" strike="noStrike" cap="none" normalizeH="0" baseline="0" smtClean="0">
                        <a:ln>
                          <a:noFill/>
                        </a:ln>
                        <a:solidFill>
                          <a:srgbClr val="000000"/>
                        </a:solidFill>
                        <a:effectLst/>
                        <a:latin typeface="Arial" charset="0"/>
                      </a:endParaRPr>
                    </a:p>
                  </a:txBody>
                  <a:tcPr marR="45720" marT="45723" marB="45723"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572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2. </a:t>
                      </a:r>
                      <a:r>
                        <a:rPr kumimoji="0" lang="en-US" sz="1200" b="0" i="0" u="none" strike="noStrike" cap="none" normalizeH="0" baseline="0" smtClean="0">
                          <a:ln>
                            <a:noFill/>
                          </a:ln>
                          <a:solidFill>
                            <a:schemeClr val="tx1"/>
                          </a:solidFill>
                          <a:effectLst/>
                          <a:latin typeface="Arial" charset="0"/>
                        </a:rPr>
                        <a:t>Safe Lab Procedure and Tool Use </a:t>
                      </a:r>
                    </a:p>
                  </a:txBody>
                  <a:tcPr marL="45720" marR="45720" marT="45723" marB="45723"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Times New Roman" pitchFamily="18" charset="0"/>
                        </a:rPr>
                        <a:t>Identify and describe tools used for computer service and how to use those tools safely</a:t>
                      </a:r>
                      <a:endParaRPr kumimoji="0" lang="en-US" sz="1200" b="0" i="0" u="none" strike="noStrike" cap="none" normalizeH="0" baseline="0" smtClean="0">
                        <a:ln>
                          <a:noFill/>
                        </a:ln>
                        <a:solidFill>
                          <a:srgbClr val="000000"/>
                        </a:solidFill>
                        <a:effectLst/>
                        <a:latin typeface="Arial" charset="0"/>
                      </a:endParaRPr>
                    </a:p>
                  </a:txBody>
                  <a:tcPr marR="45720" marT="45723" marB="45723"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3. </a:t>
                      </a:r>
                      <a:r>
                        <a:rPr kumimoji="0" lang="en-US" sz="1200" b="0" i="0" u="none" strike="noStrike" cap="none" normalizeH="0" baseline="0" smtClean="0">
                          <a:ln>
                            <a:noFill/>
                          </a:ln>
                          <a:solidFill>
                            <a:schemeClr val="tx1"/>
                          </a:solidFill>
                          <a:effectLst/>
                          <a:latin typeface="Arial" charset="0"/>
                        </a:rPr>
                        <a:t>Computer Assembly Step-by-Step </a:t>
                      </a:r>
                    </a:p>
                  </a:txBody>
                  <a:tcPr marL="45720" marR="45720" marT="45723" marB="45723"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Times New Roman" pitchFamily="18" charset="0"/>
                        </a:rPr>
                        <a:t>Describe the assembly of a personal computer</a:t>
                      </a:r>
                      <a:endParaRPr kumimoji="0" lang="en-US" sz="1200" b="0" i="0" u="none" strike="noStrike" cap="none" normalizeH="0" baseline="0" smtClean="0">
                        <a:ln>
                          <a:noFill/>
                        </a:ln>
                        <a:solidFill>
                          <a:srgbClr val="000000"/>
                        </a:solidFill>
                        <a:effectLst/>
                        <a:latin typeface="Arial" charset="0"/>
                      </a:endParaRPr>
                    </a:p>
                  </a:txBody>
                  <a:tcPr marR="45720" marT="45723" marB="45723"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51210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4. </a:t>
                      </a:r>
                      <a:r>
                        <a:rPr kumimoji="0" lang="en-US" sz="1200" b="0" i="0" u="none" strike="noStrike" cap="none" normalizeH="0" baseline="0" smtClean="0">
                          <a:ln>
                            <a:noFill/>
                          </a:ln>
                          <a:solidFill>
                            <a:schemeClr val="tx1"/>
                          </a:solidFill>
                          <a:effectLst/>
                          <a:latin typeface="Arial" charset="0"/>
                        </a:rPr>
                        <a:t>Basics of Preventive Maintenance and Troubleshooting </a:t>
                      </a:r>
                    </a:p>
                  </a:txBody>
                  <a:tcPr marL="45720" marR="45720" marT="45723" marB="45723"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Times New Roman" pitchFamily="18" charset="0"/>
                        </a:rPr>
                        <a:t>Describe the purpose of preventative maintenance and basic troubleshooting steps</a:t>
                      </a:r>
                      <a:endParaRPr kumimoji="0" lang="en-US" sz="1200" b="0" i="0" u="none" strike="noStrike" cap="none" normalizeH="0" baseline="0" smtClean="0">
                        <a:ln>
                          <a:noFill/>
                        </a:ln>
                        <a:solidFill>
                          <a:srgbClr val="000000"/>
                        </a:solidFill>
                        <a:effectLst/>
                        <a:latin typeface="Arial" charset="0"/>
                      </a:endParaRPr>
                    </a:p>
                  </a:txBody>
                  <a:tcPr marR="45720" marT="45723" marB="45723"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572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5. </a:t>
                      </a:r>
                      <a:r>
                        <a:rPr kumimoji="0" lang="en-US" sz="1200" b="0" i="0" u="none" strike="noStrike" cap="none" normalizeH="0" baseline="0" smtClean="0">
                          <a:ln>
                            <a:noFill/>
                          </a:ln>
                          <a:solidFill>
                            <a:schemeClr val="tx1"/>
                          </a:solidFill>
                          <a:effectLst/>
                          <a:latin typeface="Arial" charset="0"/>
                        </a:rPr>
                        <a:t>Operating Systems </a:t>
                      </a:r>
                    </a:p>
                  </a:txBody>
                  <a:tcPr marL="45720" marR="45720" marT="45723" marB="45723"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Times New Roman" pitchFamily="18" charset="0"/>
                        </a:rPr>
                        <a:t>Describe operating system capabilities, installation process, navigation,  basic preventive maintenance, and troubleshooting</a:t>
                      </a:r>
                      <a:endParaRPr kumimoji="0" lang="en-US" sz="1200" b="0" i="0" u="none" strike="noStrike" cap="none" normalizeH="0" baseline="0" smtClean="0">
                        <a:ln>
                          <a:noFill/>
                        </a:ln>
                        <a:solidFill>
                          <a:srgbClr val="000000"/>
                        </a:solidFill>
                        <a:effectLst/>
                        <a:latin typeface="Arial" charset="0"/>
                      </a:endParaRPr>
                    </a:p>
                  </a:txBody>
                  <a:tcPr marR="45720" marT="45723" marB="45723"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5723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6. </a:t>
                      </a:r>
                      <a:r>
                        <a:rPr kumimoji="0" lang="en-US" sz="1200" b="0" i="0" u="none" strike="noStrike" cap="none" normalizeH="0" baseline="0" smtClean="0">
                          <a:ln>
                            <a:noFill/>
                          </a:ln>
                          <a:solidFill>
                            <a:schemeClr val="tx1"/>
                          </a:solidFill>
                          <a:effectLst/>
                          <a:latin typeface="Arial" charset="0"/>
                        </a:rPr>
                        <a:t>Laptops and Portable Devices </a:t>
                      </a:r>
                    </a:p>
                  </a:txBody>
                  <a:tcPr marL="45720" marR="45720" marT="45723" marB="45723"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Identify and describe the various components of laptops &amp; portable devices, basic </a:t>
                      </a:r>
                      <a:r>
                        <a:rPr kumimoji="0" lang="en-US" sz="1200" b="0" i="0" u="none" strike="noStrike" cap="none" normalizeH="0" baseline="0" smtClean="0">
                          <a:ln>
                            <a:noFill/>
                          </a:ln>
                          <a:solidFill>
                            <a:srgbClr val="000000"/>
                          </a:solidFill>
                          <a:effectLst/>
                          <a:latin typeface="Arial" charset="0"/>
                          <a:cs typeface="Times New Roman" pitchFamily="18" charset="0"/>
                        </a:rPr>
                        <a:t>preventive maintenance, and </a:t>
                      </a:r>
                      <a:r>
                        <a:rPr kumimoji="0" lang="en-US" sz="1200" b="0" i="0" u="none" strike="noStrike" cap="none" normalizeH="0" baseline="0" smtClean="0">
                          <a:ln>
                            <a:noFill/>
                          </a:ln>
                          <a:solidFill>
                            <a:srgbClr val="000000"/>
                          </a:solidFill>
                          <a:effectLst/>
                          <a:latin typeface="Arial" charset="0"/>
                        </a:rPr>
                        <a:t>troubleshooting</a:t>
                      </a:r>
                    </a:p>
                  </a:txBody>
                  <a:tcPr marR="45720" marT="45723" marB="45723"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64012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7. </a:t>
                      </a:r>
                      <a:r>
                        <a:rPr kumimoji="0" lang="en-US" sz="1200" b="0" i="0" u="none" strike="noStrike" cap="none" normalizeH="0" baseline="0" smtClean="0">
                          <a:ln>
                            <a:noFill/>
                          </a:ln>
                          <a:solidFill>
                            <a:schemeClr val="tx1"/>
                          </a:solidFill>
                          <a:effectLst/>
                          <a:latin typeface="Arial" charset="0"/>
                        </a:rPr>
                        <a:t>Printers and Scanners </a:t>
                      </a:r>
                    </a:p>
                  </a:txBody>
                  <a:tcPr marL="45720" marR="45720" marT="45723" marB="45723"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Identify and describe the differences between printers and scanners, installation &amp; configuration, basic </a:t>
                      </a:r>
                      <a:r>
                        <a:rPr kumimoji="0" lang="en-US" sz="1200" b="0" i="0" u="none" strike="noStrike" cap="none" normalizeH="0" baseline="0" smtClean="0">
                          <a:ln>
                            <a:noFill/>
                          </a:ln>
                          <a:solidFill>
                            <a:srgbClr val="000000"/>
                          </a:solidFill>
                          <a:effectLst/>
                          <a:latin typeface="Arial" charset="0"/>
                          <a:cs typeface="Times New Roman" pitchFamily="18" charset="0"/>
                        </a:rPr>
                        <a:t>preventive maintenance, and</a:t>
                      </a:r>
                      <a:r>
                        <a:rPr kumimoji="0" lang="en-US" sz="1200" b="0" i="0" u="none" strike="noStrike" cap="none" normalizeH="0" baseline="0" smtClean="0">
                          <a:ln>
                            <a:noFill/>
                          </a:ln>
                          <a:solidFill>
                            <a:srgbClr val="000000"/>
                          </a:solidFill>
                          <a:effectLst/>
                          <a:latin typeface="Arial" charset="0"/>
                        </a:rPr>
                        <a:t> troubleshooting</a:t>
                      </a:r>
                    </a:p>
                  </a:txBody>
                  <a:tcPr marR="45720" marT="45723" marB="45723"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5723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8. </a:t>
                      </a:r>
                      <a:r>
                        <a:rPr kumimoji="0" lang="en-US" sz="1200" b="0" i="0" u="none" strike="noStrike" cap="none" normalizeH="0" baseline="0" smtClean="0">
                          <a:ln>
                            <a:noFill/>
                          </a:ln>
                          <a:solidFill>
                            <a:srgbClr val="000000"/>
                          </a:solidFill>
                          <a:effectLst/>
                          <a:latin typeface="Arial" charset="0"/>
                          <a:cs typeface="Times New Roman" pitchFamily="18" charset="0"/>
                        </a:rPr>
                        <a:t>Networks</a:t>
                      </a:r>
                      <a:endParaRPr kumimoji="0" lang="en-US" sz="1200" b="0" i="0" u="none" strike="noStrike" cap="none" normalizeH="0" baseline="0" smtClean="0">
                        <a:ln>
                          <a:noFill/>
                        </a:ln>
                        <a:solidFill>
                          <a:srgbClr val="000000"/>
                        </a:solidFill>
                        <a:effectLst/>
                        <a:latin typeface="Arial" charset="0"/>
                        <a:ea typeface="Calibri" pitchFamily="34" charset="0"/>
                        <a:cs typeface="Times New Roman" pitchFamily="18" charset="0"/>
                      </a:endParaRPr>
                    </a:p>
                  </a:txBody>
                  <a:tcPr marL="45720" marR="45720" marT="45723" marB="45723"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Identify and describe basic network components, technologies, basic </a:t>
                      </a:r>
                      <a:r>
                        <a:rPr kumimoji="0" lang="en-US" sz="1200" b="0" i="0" u="none" strike="noStrike" cap="none" normalizeH="0" baseline="0" smtClean="0">
                          <a:ln>
                            <a:noFill/>
                          </a:ln>
                          <a:solidFill>
                            <a:srgbClr val="000000"/>
                          </a:solidFill>
                          <a:effectLst/>
                          <a:latin typeface="Arial" charset="0"/>
                          <a:cs typeface="Times New Roman" pitchFamily="18" charset="0"/>
                        </a:rPr>
                        <a:t>preventive maintenance, and </a:t>
                      </a:r>
                      <a:r>
                        <a:rPr kumimoji="0" lang="en-US" sz="1200" b="0" i="0" u="none" strike="noStrike" cap="none" normalizeH="0" baseline="0" smtClean="0">
                          <a:ln>
                            <a:noFill/>
                          </a:ln>
                          <a:solidFill>
                            <a:srgbClr val="000000"/>
                          </a:solidFill>
                          <a:effectLst/>
                          <a:latin typeface="Arial" charset="0"/>
                        </a:rPr>
                        <a:t>troubleshooting</a:t>
                      </a:r>
                    </a:p>
                  </a:txBody>
                  <a:tcPr marR="45720" marT="45723" marB="45723"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5723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9. </a:t>
                      </a:r>
                      <a:r>
                        <a:rPr kumimoji="0" lang="en-US" sz="1200" b="0" i="0" u="none" strike="noStrike" cap="none" normalizeH="0" baseline="0" smtClean="0">
                          <a:ln>
                            <a:noFill/>
                          </a:ln>
                          <a:solidFill>
                            <a:srgbClr val="000000"/>
                          </a:solidFill>
                          <a:effectLst/>
                          <a:latin typeface="Arial" charset="0"/>
                          <a:cs typeface="Times New Roman" pitchFamily="18" charset="0"/>
                        </a:rPr>
                        <a:t>Security</a:t>
                      </a:r>
                      <a:endParaRPr kumimoji="0" lang="en-US" sz="1200" b="0" i="0" u="none" strike="noStrike" cap="none" normalizeH="0" baseline="0" smtClean="0">
                        <a:ln>
                          <a:noFill/>
                        </a:ln>
                        <a:solidFill>
                          <a:srgbClr val="000000"/>
                        </a:solidFill>
                        <a:effectLst/>
                        <a:latin typeface="Arial" charset="0"/>
                        <a:ea typeface="Calibri" pitchFamily="34" charset="0"/>
                        <a:cs typeface="Times New Roman" pitchFamily="18" charset="0"/>
                      </a:endParaRPr>
                    </a:p>
                  </a:txBody>
                  <a:tcPr marL="45720" marR="45720" marT="45723" marB="45723"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Identify and describe security threats, procedures, basic </a:t>
                      </a:r>
                      <a:r>
                        <a:rPr kumimoji="0" lang="en-US" sz="1200" b="0" i="0" u="none" strike="noStrike" cap="none" normalizeH="0" baseline="0" smtClean="0">
                          <a:ln>
                            <a:noFill/>
                          </a:ln>
                          <a:solidFill>
                            <a:srgbClr val="000000"/>
                          </a:solidFill>
                          <a:effectLst/>
                          <a:latin typeface="Arial" charset="0"/>
                          <a:cs typeface="Times New Roman" pitchFamily="18" charset="0"/>
                        </a:rPr>
                        <a:t>preventive maintenance, and </a:t>
                      </a:r>
                      <a:r>
                        <a:rPr kumimoji="0" lang="en-US" sz="1200" b="0" i="0" u="none" strike="noStrike" cap="none" normalizeH="0" baseline="0" smtClean="0">
                          <a:ln>
                            <a:noFill/>
                          </a:ln>
                          <a:solidFill>
                            <a:srgbClr val="000000"/>
                          </a:solidFill>
                          <a:effectLst/>
                          <a:latin typeface="Arial" charset="0"/>
                        </a:rPr>
                        <a:t>troubleshooting</a:t>
                      </a:r>
                    </a:p>
                  </a:txBody>
                  <a:tcPr marR="45720" marT="45723" marB="45723"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2072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Calibri" pitchFamily="34" charset="0"/>
                          <a:cs typeface="Times New Roman" pitchFamily="18" charset="0"/>
                        </a:rPr>
                        <a:t>10. Communication Skills</a:t>
                      </a:r>
                    </a:p>
                  </a:txBody>
                  <a:tcPr marL="0" marR="45720" marT="45723" marB="45723"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  Describe professional skills and communication techniques</a:t>
                      </a:r>
                    </a:p>
                  </a:txBody>
                  <a:tcPr marL="0" marR="45720" marT="45723" marB="45723"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E7EDF3"/>
                    </a:solidFill>
                  </a:tcPr>
                </a:tc>
              </a:tr>
            </a:tbl>
          </a:graphicData>
        </a:graphic>
      </p:graphicFrame>
      <p:sp>
        <p:nvSpPr>
          <p:cNvPr id="24615" name="Rectangle 12"/>
          <p:cNvSpPr>
            <a:spLocks noChangeArrowheads="1"/>
          </p:cNvSpPr>
          <p:nvPr/>
        </p:nvSpPr>
        <p:spPr bwMode="auto">
          <a:xfrm>
            <a:off x="463550" y="1825625"/>
            <a:ext cx="8223250" cy="155575"/>
          </a:xfrm>
          <a:prstGeom prst="rect">
            <a:avLst/>
          </a:prstGeom>
          <a:gradFill rotWithShape="1">
            <a:gsLst>
              <a:gs pos="0">
                <a:schemeClr val="tx1">
                  <a:alpha val="35001"/>
                </a:schemeClr>
              </a:gs>
              <a:gs pos="100000">
                <a:schemeClr val="bg1">
                  <a:alpha val="0"/>
                </a:schemeClr>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pPr defTabSz="814388"/>
            <a:endParaRPr lang="en-US">
              <a:solidFill>
                <a:srgbClr val="000000"/>
              </a:solidFill>
            </a:endParaRPr>
          </a:p>
        </p:txBody>
      </p:sp>
      <p:sp>
        <p:nvSpPr>
          <p:cNvPr id="24616" name="AutoShape 11"/>
          <p:cNvSpPr>
            <a:spLocks noChangeArrowheads="1"/>
          </p:cNvSpPr>
          <p:nvPr/>
        </p:nvSpPr>
        <p:spPr bwMode="auto">
          <a:xfrm>
            <a:off x="457200" y="1828800"/>
            <a:ext cx="8194675" cy="309563"/>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lIns="73025" tIns="36511" rIns="73025" bIns="36511" anchor="ctr"/>
          <a:lstStyle/>
          <a:p>
            <a:endParaRPr lang="en-US">
              <a:solidFill>
                <a:srgbClr val="000000"/>
              </a:solidFill>
            </a:endParaRPr>
          </a:p>
        </p:txBody>
      </p:sp>
      <p:sp>
        <p:nvSpPr>
          <p:cNvPr id="24617" name="Rectangle 107"/>
          <p:cNvSpPr>
            <a:spLocks noGrp="1" noChangeArrowheads="1"/>
          </p:cNvSpPr>
          <p:nvPr>
            <p:ph type="title" idx="4294967295"/>
          </p:nvPr>
        </p:nvSpPr>
        <p:spPr>
          <a:xfrm>
            <a:off x="685800" y="304800"/>
            <a:ext cx="8145463" cy="838200"/>
          </a:xfrm>
        </p:spPr>
        <p:txBody>
          <a:bodyPr/>
          <a:lstStyle/>
          <a:p>
            <a:pPr eaLnBrk="1" hangingPunct="1"/>
            <a:r>
              <a:rPr lang="en-US" smtClean="0"/>
              <a:t>ITE: PC Hardware and Software v4.1</a:t>
            </a:r>
          </a:p>
        </p:txBody>
      </p:sp>
      <p:sp>
        <p:nvSpPr>
          <p:cNvPr id="24618" name="Rectangle 25"/>
          <p:cNvSpPr>
            <a:spLocks noChangeArrowheads="1"/>
          </p:cNvSpPr>
          <p:nvPr/>
        </p:nvSpPr>
        <p:spPr bwMode="auto">
          <a:xfrm>
            <a:off x="685800" y="1047750"/>
            <a:ext cx="73501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lstStyle/>
          <a:p>
            <a:pPr algn="l" defTabSz="814388">
              <a:tabLst>
                <a:tab pos="4459288" algn="l"/>
              </a:tabLst>
            </a:pPr>
            <a:r>
              <a:rPr lang="en-US">
                <a:solidFill>
                  <a:srgbClr val="000000"/>
                </a:solidFill>
              </a:rPr>
              <a:t>Part 1 – Fundamentals </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3025" tIns="36511" rIns="73025" bIns="36511" anchor="ctr"/>
          <a:lstStyle/>
          <a:p>
            <a:endParaRPr lang="en-US">
              <a:solidFill>
                <a:srgbClr val="000000"/>
              </a:solidFill>
            </a:endParaRPr>
          </a:p>
        </p:txBody>
      </p:sp>
      <p:sp>
        <p:nvSpPr>
          <p:cNvPr id="25603" name="Rectangle 107"/>
          <p:cNvSpPr>
            <a:spLocks noGrp="1" noChangeArrowheads="1"/>
          </p:cNvSpPr>
          <p:nvPr>
            <p:ph type="title" idx="4294967295"/>
          </p:nvPr>
        </p:nvSpPr>
        <p:spPr>
          <a:xfrm>
            <a:off x="685800" y="304800"/>
            <a:ext cx="8145463" cy="838200"/>
          </a:xfrm>
        </p:spPr>
        <p:txBody>
          <a:bodyPr/>
          <a:lstStyle/>
          <a:p>
            <a:pPr eaLnBrk="1" hangingPunct="1"/>
            <a:r>
              <a:rPr lang="en-US" smtClean="0"/>
              <a:t>ITE: PC Hardware and Software v4.1</a:t>
            </a:r>
          </a:p>
        </p:txBody>
      </p:sp>
      <p:sp>
        <p:nvSpPr>
          <p:cNvPr id="25604" name="Rectangle 8"/>
          <p:cNvSpPr>
            <a:spLocks noChangeArrowheads="1"/>
          </p:cNvSpPr>
          <p:nvPr/>
        </p:nvSpPr>
        <p:spPr bwMode="auto">
          <a:xfrm>
            <a:off x="392113" y="4495800"/>
            <a:ext cx="83169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endParaRPr lang="en-US">
              <a:solidFill>
                <a:srgbClr val="000000"/>
              </a:solidFill>
            </a:endParaRPr>
          </a:p>
        </p:txBody>
      </p:sp>
      <p:graphicFrame>
        <p:nvGraphicFramePr>
          <p:cNvPr id="33859" name="Group 67"/>
          <p:cNvGraphicFramePr>
            <a:graphicFrameLocks noGrp="1"/>
          </p:cNvGraphicFramePr>
          <p:nvPr/>
        </p:nvGraphicFramePr>
        <p:xfrm>
          <a:off x="457200" y="1524000"/>
          <a:ext cx="8229600" cy="3809999"/>
        </p:xfrm>
        <a:graphic>
          <a:graphicData uri="http://schemas.openxmlformats.org/drawingml/2006/table">
            <a:tbl>
              <a:tblPr/>
              <a:tblGrid>
                <a:gridCol w="3200400"/>
                <a:gridCol w="5029200"/>
              </a:tblGrid>
              <a:tr h="3349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charset="0"/>
                        </a:rPr>
                        <a:t>Chapter</a:t>
                      </a:r>
                    </a:p>
                  </a:txBody>
                  <a:tcPr marT="45724" marB="45724" anchor="ct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charset="0"/>
                        </a:rPr>
                        <a:t>Objectives</a:t>
                      </a:r>
                    </a:p>
                  </a:txBody>
                  <a:tcPr marT="45724" marB="45724" anchor="ct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r>
              <a:tr h="6401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11. </a:t>
                      </a:r>
                      <a:r>
                        <a:rPr kumimoji="0" lang="en-US" sz="1200" b="0" i="0" u="none" strike="noStrike" cap="none" normalizeH="0" baseline="0" smtClean="0">
                          <a:ln>
                            <a:noFill/>
                          </a:ln>
                          <a:solidFill>
                            <a:schemeClr val="tx1"/>
                          </a:solidFill>
                          <a:effectLst/>
                          <a:latin typeface="Arial" charset="0"/>
                        </a:rPr>
                        <a:t>Personal Computers</a:t>
                      </a:r>
                    </a:p>
                  </a:txBody>
                  <a:tcPr marL="45720" marR="45720" marT="45724" marB="45724"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Describe the process for replacing or upgrading personal computer components, apply preventive maintenance and troubleshooting techniques</a:t>
                      </a:r>
                    </a:p>
                  </a:txBody>
                  <a:tcPr marR="45720" marT="45724" marB="45724"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6401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12. </a:t>
                      </a:r>
                      <a:r>
                        <a:rPr kumimoji="0" lang="en-US" sz="1200" b="0" i="0" u="none" strike="noStrike" cap="none" normalizeH="0" baseline="0" smtClean="0">
                          <a:ln>
                            <a:noFill/>
                          </a:ln>
                          <a:solidFill>
                            <a:schemeClr val="tx1"/>
                          </a:solidFill>
                          <a:effectLst/>
                          <a:latin typeface="Arial" charset="0"/>
                        </a:rPr>
                        <a:t>Operating Systems</a:t>
                      </a:r>
                    </a:p>
                  </a:txBody>
                  <a:tcPr marL="45720" marR="45720" marT="45724" marB="45724"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Describe the process of installation/upgrade, configuration, and optimization of a computer operating system, apply preventive maintenance and troubleshooting techniques</a:t>
                      </a:r>
                    </a:p>
                  </a:txBody>
                  <a:tcPr marR="45720" marT="45724" marB="45724"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6401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13. </a:t>
                      </a:r>
                      <a:r>
                        <a:rPr kumimoji="0" lang="en-US" sz="1200" b="0" i="0" u="none" strike="noStrike" cap="none" normalizeH="0" baseline="0" smtClean="0">
                          <a:ln>
                            <a:noFill/>
                          </a:ln>
                          <a:solidFill>
                            <a:schemeClr val="tx1"/>
                          </a:solidFill>
                          <a:effectLst/>
                          <a:latin typeface="Arial" charset="0"/>
                        </a:rPr>
                        <a:t>Laptops and Portable Devices</a:t>
                      </a:r>
                    </a:p>
                  </a:txBody>
                  <a:tcPr marL="45720" marR="45720" marT="45724" marB="45724"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Describe the process for replacing or upgrading laptop or portable device components, common wireless communication technologies,  apply preventive maintenance and troubleshooting techniques</a:t>
                      </a:r>
                    </a:p>
                  </a:txBody>
                  <a:tcPr marR="45720" marT="45724" marB="45724"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572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14. </a:t>
                      </a:r>
                      <a:r>
                        <a:rPr kumimoji="0" lang="en-US" sz="1200" b="0" i="0" u="none" strike="noStrike" cap="none" normalizeH="0" baseline="0" smtClean="0">
                          <a:ln>
                            <a:noFill/>
                          </a:ln>
                          <a:solidFill>
                            <a:schemeClr val="tx1"/>
                          </a:solidFill>
                          <a:effectLst/>
                          <a:latin typeface="Arial" charset="0"/>
                        </a:rPr>
                        <a:t>Printers and Scanners</a:t>
                      </a:r>
                    </a:p>
                  </a:txBody>
                  <a:tcPr marL="45720" marR="45720" marT="45724" marB="45724"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Install and configure local and network shared printers and scanners, apply preventive maintenance and troubleshooting techniques</a:t>
                      </a:r>
                    </a:p>
                  </a:txBody>
                  <a:tcPr marR="45720" marT="45724" marB="45724"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6401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15. </a:t>
                      </a:r>
                      <a:r>
                        <a:rPr kumimoji="0" lang="en-US" sz="1200" b="0" i="0" u="none" strike="noStrike" cap="none" normalizeH="0" baseline="0" smtClean="0">
                          <a:ln>
                            <a:noFill/>
                          </a:ln>
                          <a:solidFill>
                            <a:schemeClr val="tx1"/>
                          </a:solidFill>
                          <a:effectLst/>
                          <a:latin typeface="Arial" charset="0"/>
                        </a:rPr>
                        <a:t>Networks</a:t>
                      </a:r>
                    </a:p>
                  </a:txBody>
                  <a:tcPr marL="45720" marR="45720" marT="45724" marB="45724"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Design and implement a basic network based on customer requirements, apply preventive maintenance and troubleshooting techniques</a:t>
                      </a:r>
                    </a:p>
                  </a:txBody>
                  <a:tcPr marR="45720" marT="45724" marB="45724"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572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16. </a:t>
                      </a:r>
                      <a:r>
                        <a:rPr kumimoji="0" lang="en-US" sz="1200" b="0" i="0" u="none" strike="noStrike" cap="none" normalizeH="0" baseline="0" smtClean="0">
                          <a:ln>
                            <a:noFill/>
                          </a:ln>
                          <a:solidFill>
                            <a:schemeClr val="tx1"/>
                          </a:solidFill>
                          <a:effectLst/>
                          <a:latin typeface="Arial" charset="0"/>
                        </a:rPr>
                        <a:t>Security</a:t>
                      </a:r>
                    </a:p>
                  </a:txBody>
                  <a:tcPr marL="45720" marR="45720" marT="45724" marB="45724"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Implement security measures based on customer requirements, apply preventive maintenance and troubleshooting techniques</a:t>
                      </a:r>
                    </a:p>
                  </a:txBody>
                  <a:tcPr marR="45720" marT="45724" marB="45724"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E7EDF3"/>
                    </a:solidFill>
                  </a:tcPr>
                </a:tc>
              </a:tr>
            </a:tbl>
          </a:graphicData>
        </a:graphic>
      </p:graphicFrame>
      <p:sp>
        <p:nvSpPr>
          <p:cNvPr id="25627" name="Rectangle 25"/>
          <p:cNvSpPr>
            <a:spLocks noChangeArrowheads="1"/>
          </p:cNvSpPr>
          <p:nvPr/>
        </p:nvSpPr>
        <p:spPr bwMode="auto">
          <a:xfrm>
            <a:off x="685800" y="1047750"/>
            <a:ext cx="73501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lstStyle/>
          <a:p>
            <a:pPr algn="l" defTabSz="814388">
              <a:tabLst>
                <a:tab pos="4459288" algn="l"/>
              </a:tabLst>
            </a:pPr>
            <a:r>
              <a:rPr lang="en-US">
                <a:solidFill>
                  <a:srgbClr val="000000"/>
                </a:solidFill>
              </a:rPr>
              <a:t>Part 2 – Advanced Topics</a:t>
            </a:r>
          </a:p>
        </p:txBody>
      </p:sp>
      <p:sp>
        <p:nvSpPr>
          <p:cNvPr id="25628" name="Rectangle 12"/>
          <p:cNvSpPr>
            <a:spLocks noChangeArrowheads="1"/>
          </p:cNvSpPr>
          <p:nvPr/>
        </p:nvSpPr>
        <p:spPr bwMode="auto">
          <a:xfrm>
            <a:off x="463550" y="1825625"/>
            <a:ext cx="8223250" cy="155575"/>
          </a:xfrm>
          <a:prstGeom prst="rect">
            <a:avLst/>
          </a:prstGeom>
          <a:gradFill rotWithShape="1">
            <a:gsLst>
              <a:gs pos="0">
                <a:schemeClr val="tx1">
                  <a:alpha val="35001"/>
                </a:schemeClr>
              </a:gs>
              <a:gs pos="100000">
                <a:schemeClr val="bg1">
                  <a:alpha val="0"/>
                </a:schemeClr>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pPr defTabSz="814388"/>
            <a:endParaRPr lang="en-US">
              <a:solidFill>
                <a:srgbClr val="000000"/>
              </a:solidFill>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lIns="82124" tIns="41061" rIns="82124" bIns="41061" anchor="ctr"/>
          <a:lstStyle/>
          <a:p>
            <a:endParaRPr lang="en-US">
              <a:solidFill>
                <a:srgbClr val="000000"/>
              </a:solidFill>
            </a:endParaRPr>
          </a:p>
        </p:txBody>
      </p:sp>
      <p:sp>
        <p:nvSpPr>
          <p:cNvPr id="26627"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3025" tIns="36511" rIns="73025" bIns="36511" anchor="ctr"/>
          <a:lstStyle/>
          <a:p>
            <a:endParaRPr lang="en-US">
              <a:solidFill>
                <a:srgbClr val="000000"/>
              </a:solidFill>
            </a:endParaRPr>
          </a:p>
        </p:txBody>
      </p:sp>
      <p:sp>
        <p:nvSpPr>
          <p:cNvPr id="26628"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3025" tIns="36511" rIns="73025" bIns="36511" anchor="ctr"/>
          <a:lstStyle/>
          <a:p>
            <a:endParaRPr lang="en-US">
              <a:solidFill>
                <a:srgbClr val="000000"/>
              </a:solidFill>
            </a:endParaRPr>
          </a:p>
        </p:txBody>
      </p:sp>
      <p:sp>
        <p:nvSpPr>
          <p:cNvPr id="26629"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endParaRPr lang="en-US">
              <a:solidFill>
                <a:srgbClr val="000000"/>
              </a:solidFill>
            </a:endParaRPr>
          </a:p>
        </p:txBody>
      </p:sp>
      <p:sp>
        <p:nvSpPr>
          <p:cNvPr id="181"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defRPr/>
            </a:pPr>
            <a:endParaRPr lang="en-US">
              <a:solidFill>
                <a:srgbClr val="000000"/>
              </a:solidFill>
              <a:latin typeface="Arial" pitchFamily="34" charset="0"/>
            </a:endParaRPr>
          </a:p>
        </p:txBody>
      </p:sp>
      <p:sp>
        <p:nvSpPr>
          <p:cNvPr id="26631"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lIns="73025" tIns="36511" rIns="73025" bIns="36511" anchor="ctr"/>
          <a:lstStyle/>
          <a:p>
            <a:endParaRPr lang="en-US">
              <a:solidFill>
                <a:srgbClr val="000000"/>
              </a:solidFill>
            </a:endParaRPr>
          </a:p>
        </p:txBody>
      </p:sp>
      <p:sp>
        <p:nvSpPr>
          <p:cNvPr id="26632" name="Rectangle 28"/>
          <p:cNvSpPr>
            <a:spLocks noChangeArrowheads="1"/>
          </p:cNvSpPr>
          <p:nvPr/>
        </p:nvSpPr>
        <p:spPr bwMode="auto">
          <a:xfrm flipV="1">
            <a:off x="366713" y="6037263"/>
            <a:ext cx="8391525" cy="190500"/>
          </a:xfrm>
          <a:prstGeom prst="rect">
            <a:avLst/>
          </a:prstGeom>
          <a:solidFill>
            <a:srgbClr val="708CA1"/>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lIns="82124" tIns="41061" rIns="82124" bIns="41061" anchor="ctr"/>
          <a:lstStyle/>
          <a:p>
            <a:endParaRPr lang="en-US">
              <a:solidFill>
                <a:srgbClr val="000000"/>
              </a:solidFill>
            </a:endParaRPr>
          </a:p>
        </p:txBody>
      </p:sp>
      <p:sp>
        <p:nvSpPr>
          <p:cNvPr id="26633" name="Rectangle 19"/>
          <p:cNvSpPr>
            <a:spLocks noGrp="1" noChangeArrowheads="1"/>
          </p:cNvSpPr>
          <p:nvPr>
            <p:ph type="title" idx="4294967295"/>
          </p:nvPr>
        </p:nvSpPr>
        <p:spPr>
          <a:xfrm>
            <a:off x="655638" y="609600"/>
            <a:ext cx="8145462" cy="838200"/>
          </a:xfrm>
        </p:spPr>
        <p:txBody>
          <a:bodyPr/>
          <a:lstStyle/>
          <a:p>
            <a:r>
              <a:rPr lang="en-US" smtClean="0"/>
              <a:t>For More Information</a:t>
            </a:r>
          </a:p>
        </p:txBody>
      </p:sp>
      <p:sp>
        <p:nvSpPr>
          <p:cNvPr id="26634" name="Rectangle 20"/>
          <p:cNvSpPr>
            <a:spLocks noGrp="1" noChangeArrowheads="1"/>
          </p:cNvSpPr>
          <p:nvPr>
            <p:ph type="body" idx="4294967295"/>
          </p:nvPr>
        </p:nvSpPr>
        <p:spPr>
          <a:xfrm>
            <a:off x="655638" y="1914525"/>
            <a:ext cx="7940675" cy="3571875"/>
          </a:xfrm>
        </p:spPr>
        <p:txBody>
          <a:bodyPr/>
          <a:lstStyle/>
          <a:p>
            <a:pPr eaLnBrk="1" hangingPunct="1"/>
            <a:r>
              <a:rPr lang="en-US" smtClean="0"/>
              <a:t>Latest documents are posted on </a:t>
            </a:r>
            <a:r>
              <a:rPr lang="en-US" smtClean="0">
                <a:hlinkClick r:id="rId3"/>
              </a:rPr>
              <a:t>IT Essentials Course Catalog page </a:t>
            </a:r>
            <a:r>
              <a:rPr lang="en-US" smtClean="0"/>
              <a:t>on Academy Connection</a:t>
            </a:r>
          </a:p>
          <a:p>
            <a:pPr lvl="1" indent="0" eaLnBrk="1" hangingPunct="1">
              <a:buFontTx/>
              <a:buNone/>
            </a:pPr>
            <a:r>
              <a:rPr lang="en-US" smtClean="0"/>
              <a:t>IT Essentials Scope and Sequence</a:t>
            </a:r>
          </a:p>
          <a:p>
            <a:pPr lvl="1" indent="0" eaLnBrk="1" hangingPunct="1">
              <a:buFontTx/>
              <a:buNone/>
            </a:pPr>
            <a:r>
              <a:rPr lang="en-US" smtClean="0"/>
              <a:t>IT Essentials FAQs </a:t>
            </a:r>
          </a:p>
          <a:p>
            <a:pPr lvl="1" indent="0" eaLnBrk="1" hangingPunct="1">
              <a:buFontTx/>
              <a:buNone/>
            </a:pPr>
            <a:r>
              <a:rPr lang="en-US" smtClean="0"/>
              <a:t>IT Essentials Datasheet </a:t>
            </a:r>
          </a:p>
          <a:p>
            <a:pPr lvl="1" indent="0" eaLnBrk="1" hangingPunct="1">
              <a:buFontTx/>
              <a:buNone/>
            </a:pPr>
            <a:r>
              <a:rPr lang="en-US" smtClean="0"/>
              <a:t>IT Essentials At  A Glance </a:t>
            </a:r>
          </a:p>
          <a:p>
            <a:pPr lvl="1" indent="0" eaLnBrk="1" hangingPunct="1">
              <a:buFontTx/>
              <a:buNone/>
            </a:pPr>
            <a:r>
              <a:rPr lang="en-US" smtClean="0"/>
              <a:t>IT Essentials Overview Presentation</a:t>
            </a:r>
            <a:r>
              <a:rPr lang="en-US" smtClean="0">
                <a:solidFill>
                  <a:schemeClr val="hlink"/>
                </a:solidFill>
              </a:rPr>
              <a:t> </a:t>
            </a:r>
          </a:p>
          <a:p>
            <a:pPr eaLnBrk="1" hangingPunct="1"/>
            <a:r>
              <a:rPr lang="en-US" smtClean="0"/>
              <a:t>Certification information</a:t>
            </a:r>
          </a:p>
          <a:p>
            <a:pPr lvl="1" indent="0" eaLnBrk="1" hangingPunct="1">
              <a:buFontTx/>
              <a:buNone/>
            </a:pPr>
            <a:r>
              <a:rPr lang="en-US" smtClean="0">
                <a:hlinkClick r:id="rId4"/>
              </a:rPr>
              <a:t>CompTIA A+ certification</a:t>
            </a:r>
            <a:endParaRPr lang="en-US" smtClean="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3025" tIns="36511" rIns="73025" bIns="36511" anchor="ctr"/>
          <a:lstStyle/>
          <a:p>
            <a:endParaRPr lang="en-US" sz="1800"/>
          </a:p>
        </p:txBody>
      </p:sp>
      <p:sp>
        <p:nvSpPr>
          <p:cNvPr id="27651" name="Rectangle 2"/>
          <p:cNvSpPr>
            <a:spLocks noGrp="1" noChangeArrowheads="1"/>
          </p:cNvSpPr>
          <p:nvPr>
            <p:ph type="title" idx="4294967295"/>
          </p:nvPr>
        </p:nvSpPr>
        <p:spPr>
          <a:xfrm>
            <a:off x="609600" y="533400"/>
            <a:ext cx="8145463" cy="762000"/>
          </a:xfrm>
        </p:spPr>
        <p:txBody>
          <a:bodyPr/>
          <a:lstStyle/>
          <a:p>
            <a:pPr eaLnBrk="1" hangingPunct="1"/>
            <a:r>
              <a:rPr lang="en-US" smtClean="0"/>
              <a:t>Cisco Packet Tracer Information</a:t>
            </a:r>
          </a:p>
        </p:txBody>
      </p:sp>
      <p:sp>
        <p:nvSpPr>
          <p:cNvPr id="4" name="Rectangle 3"/>
          <p:cNvSpPr txBox="1">
            <a:spLocks noChangeArrowheads="1"/>
          </p:cNvSpPr>
          <p:nvPr/>
        </p:nvSpPr>
        <p:spPr bwMode="auto">
          <a:xfrm>
            <a:off x="609600" y="1600200"/>
            <a:ext cx="8153400" cy="4986338"/>
          </a:xfrm>
          <a:prstGeom prst="rect">
            <a:avLst/>
          </a:prstGeom>
          <a:noFill/>
          <a:ln w="9525" algn="ctr">
            <a:noFill/>
            <a:miter lim="800000"/>
            <a:headEnd/>
            <a:tailEnd/>
          </a:ln>
        </p:spPr>
        <p:txBody>
          <a:bodyPr lIns="82124" tIns="41061" rIns="82124" bIns="41061"/>
          <a:lstStyle/>
          <a:p>
            <a:pPr marL="236538" indent="-236538" algn="l" defTabSz="814388" eaLnBrk="1" hangingPunct="1">
              <a:lnSpc>
                <a:spcPct val="95000"/>
              </a:lnSpc>
              <a:spcBef>
                <a:spcPct val="50000"/>
              </a:spcBef>
              <a:buClr>
                <a:srgbClr val="708CA1"/>
              </a:buClr>
              <a:buFont typeface="Wingdings" pitchFamily="2" charset="2"/>
              <a:buChar char="§"/>
              <a:defRPr/>
            </a:pPr>
            <a:r>
              <a:rPr lang="en-US" kern="0" dirty="0">
                <a:latin typeface="+mn-lt"/>
              </a:rPr>
              <a:t>Packet Tracer is available free to all Networking Academy instructors, students and alumni on Academy Connection</a:t>
            </a:r>
          </a:p>
          <a:p>
            <a:pPr marL="236538" indent="-236538" algn="l" defTabSz="814388" eaLnBrk="1" hangingPunct="1">
              <a:lnSpc>
                <a:spcPct val="95000"/>
              </a:lnSpc>
              <a:spcBef>
                <a:spcPct val="50000"/>
              </a:spcBef>
              <a:buClr>
                <a:srgbClr val="708CA1"/>
              </a:buClr>
              <a:buFont typeface="Wingdings" pitchFamily="2" charset="2"/>
              <a:buChar char="§"/>
              <a:defRPr/>
            </a:pPr>
            <a:r>
              <a:rPr lang="en-US" kern="0" dirty="0">
                <a:latin typeface="+mn-lt"/>
              </a:rPr>
              <a:t>To obtain Packet Tracer</a:t>
            </a:r>
          </a:p>
          <a:p>
            <a:pPr marL="574675" lvl="1" indent="-117475" algn="l" defTabSz="814388" eaLnBrk="1" hangingPunct="1">
              <a:lnSpc>
                <a:spcPct val="95000"/>
              </a:lnSpc>
              <a:spcBef>
                <a:spcPct val="35000"/>
              </a:spcBef>
              <a:buClr>
                <a:srgbClr val="708CA1"/>
              </a:buClr>
              <a:defRPr/>
            </a:pPr>
            <a:r>
              <a:rPr lang="en-US" sz="1800" kern="0" dirty="0">
                <a:latin typeface="+mn-lt"/>
              </a:rPr>
              <a:t>Log in to Academy Connection</a:t>
            </a:r>
          </a:p>
          <a:p>
            <a:pPr marL="574675" lvl="1" indent="-117475" algn="l" defTabSz="814388" eaLnBrk="1" hangingPunct="1">
              <a:lnSpc>
                <a:spcPct val="95000"/>
              </a:lnSpc>
              <a:spcBef>
                <a:spcPct val="35000"/>
              </a:spcBef>
              <a:buClr>
                <a:srgbClr val="708CA1"/>
              </a:buClr>
              <a:defRPr/>
            </a:pPr>
            <a:r>
              <a:rPr lang="en-US" sz="1800" kern="0" dirty="0">
                <a:latin typeface="+mn-lt"/>
              </a:rPr>
              <a:t>Click the Packet Tracer image on the left side of your Home Page</a:t>
            </a:r>
          </a:p>
          <a:p>
            <a:pPr marL="574675" lvl="1" indent="-117475" algn="l" defTabSz="814388" eaLnBrk="1" hangingPunct="1">
              <a:lnSpc>
                <a:spcPct val="95000"/>
              </a:lnSpc>
              <a:spcBef>
                <a:spcPct val="35000"/>
              </a:spcBef>
              <a:buClr>
                <a:srgbClr val="708CA1"/>
              </a:buClr>
              <a:defRPr/>
            </a:pPr>
            <a:endParaRPr lang="en-US" sz="1800" kern="0" dirty="0">
              <a:latin typeface="+mn-lt"/>
            </a:endParaRPr>
          </a:p>
          <a:p>
            <a:pPr marL="574675" lvl="1" indent="-117475" algn="l" defTabSz="814388" eaLnBrk="1" hangingPunct="1">
              <a:lnSpc>
                <a:spcPct val="95000"/>
              </a:lnSpc>
              <a:spcBef>
                <a:spcPct val="35000"/>
              </a:spcBef>
              <a:buClr>
                <a:srgbClr val="708CA1"/>
              </a:buClr>
              <a:defRPr/>
            </a:pPr>
            <a:endParaRPr lang="en-US" sz="1800" kern="0" dirty="0">
              <a:latin typeface="+mn-lt"/>
            </a:endParaRPr>
          </a:p>
          <a:p>
            <a:pPr marL="574675" lvl="1" indent="-117475" algn="l" defTabSz="814388" eaLnBrk="1" hangingPunct="1">
              <a:lnSpc>
                <a:spcPct val="95000"/>
              </a:lnSpc>
              <a:spcBef>
                <a:spcPct val="35000"/>
              </a:spcBef>
              <a:buClr>
                <a:srgbClr val="708CA1"/>
              </a:buClr>
              <a:defRPr/>
            </a:pPr>
            <a:endParaRPr lang="en-US" sz="1800" kern="0" dirty="0">
              <a:latin typeface="+mn-lt"/>
            </a:endParaRPr>
          </a:p>
          <a:p>
            <a:pPr marL="574675" lvl="1" indent="-117475" algn="l" defTabSz="814388" eaLnBrk="1" hangingPunct="1">
              <a:lnSpc>
                <a:spcPct val="95000"/>
              </a:lnSpc>
              <a:spcBef>
                <a:spcPct val="35000"/>
              </a:spcBef>
              <a:buClr>
                <a:srgbClr val="708CA1"/>
              </a:buClr>
              <a:defRPr/>
            </a:pPr>
            <a:r>
              <a:rPr lang="en-US" sz="1800" kern="0" dirty="0">
                <a:latin typeface="+mn-lt"/>
              </a:rPr>
              <a:t>View information resources then click on </a:t>
            </a:r>
            <a:r>
              <a:rPr lang="en-US" sz="1800" kern="0" dirty="0">
                <a:latin typeface="+mn-lt"/>
                <a:hlinkClick r:id="rId3"/>
              </a:rPr>
              <a:t>Software Downloads </a:t>
            </a:r>
            <a:endParaRPr lang="en-US" sz="1800" kern="0" dirty="0">
              <a:latin typeface="+mn-lt"/>
            </a:endParaRPr>
          </a:p>
          <a:p>
            <a:pPr marL="236538" indent="-236538" algn="l" defTabSz="814388" eaLnBrk="1" hangingPunct="1">
              <a:lnSpc>
                <a:spcPct val="95000"/>
              </a:lnSpc>
              <a:spcBef>
                <a:spcPct val="50000"/>
              </a:spcBef>
              <a:buClr>
                <a:srgbClr val="708CA1"/>
              </a:buClr>
              <a:buFont typeface="Wingdings" pitchFamily="2" charset="2"/>
              <a:buChar char="§"/>
              <a:defRPr/>
            </a:pPr>
            <a:r>
              <a:rPr lang="en-US" kern="0" dirty="0">
                <a:latin typeface="+mn-lt"/>
              </a:rPr>
              <a:t>Recommendation</a:t>
            </a:r>
          </a:p>
          <a:p>
            <a:pPr marL="574675" lvl="1" indent="-117475" algn="l" defTabSz="814388" eaLnBrk="1" hangingPunct="1">
              <a:lnSpc>
                <a:spcPct val="95000"/>
              </a:lnSpc>
              <a:spcBef>
                <a:spcPct val="35000"/>
              </a:spcBef>
              <a:buClr>
                <a:srgbClr val="708CA1"/>
              </a:buClr>
              <a:defRPr/>
            </a:pPr>
            <a:r>
              <a:rPr lang="en-US" sz="1800" kern="0" dirty="0">
                <a:latin typeface="+mn-lt"/>
              </a:rPr>
              <a:t>Download to a local server at your academy and have students install Packet Tracer from the local server </a:t>
            </a:r>
          </a:p>
          <a:p>
            <a:pPr marL="236538" indent="-236538" algn="l" defTabSz="814388" eaLnBrk="1" hangingPunct="1">
              <a:lnSpc>
                <a:spcPct val="95000"/>
              </a:lnSpc>
              <a:spcBef>
                <a:spcPct val="50000"/>
              </a:spcBef>
              <a:buClr>
                <a:srgbClr val="708CA1"/>
              </a:buClr>
              <a:buFont typeface="Wingdings" pitchFamily="2" charset="2"/>
              <a:buChar char="§"/>
              <a:defRPr/>
            </a:pPr>
            <a:endParaRPr lang="en-US" kern="0" dirty="0">
              <a:latin typeface="+mn-lt"/>
            </a:endParaRPr>
          </a:p>
        </p:txBody>
      </p:sp>
      <p:pic>
        <p:nvPicPr>
          <p:cNvPr id="27653" name="Picture 4" descr="PTbanner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962400"/>
            <a:ext cx="16859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3" descr="q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0"/>
          <p:cNvSpPr>
            <a:spLocks noChangeArrowheads="1"/>
          </p:cNvSpPr>
          <p:nvPr/>
        </p:nvSpPr>
        <p:spPr bwMode="auto">
          <a:xfrm>
            <a:off x="0" y="0"/>
            <a:ext cx="9144000" cy="16002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spAutoFit/>
          </a:bodyPr>
          <a:lstStyle/>
          <a:p>
            <a:endParaRPr lang="en-US"/>
          </a:p>
        </p:txBody>
      </p:sp>
      <p:sp>
        <p:nvSpPr>
          <p:cNvPr id="28676" name="Rectangle 11"/>
          <p:cNvSpPr>
            <a:spLocks noChangeArrowheads="1"/>
          </p:cNvSpPr>
          <p:nvPr/>
        </p:nvSpPr>
        <p:spPr bwMode="auto">
          <a:xfrm>
            <a:off x="636588" y="2770188"/>
            <a:ext cx="3349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nchor="ctr"/>
          <a:lstStyle/>
          <a:p>
            <a:pPr algn="l" defTabSz="814388" eaLnBrk="1" hangingPunct="1"/>
            <a:r>
              <a:rPr lang="en-US" sz="3000" b="0">
                <a:solidFill>
                  <a:srgbClr val="FFFFFF"/>
                </a:solidFill>
              </a:rPr>
              <a:t>Equipment  </a:t>
            </a:r>
            <a:endParaRPr lang="en-US" sz="3000" b="0">
              <a:solidFill>
                <a:schemeClr val="folHlink"/>
              </a:solidFill>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rot="-5400000">
            <a:off x="2905125" y="619125"/>
            <a:ext cx="3333750" cy="9144000"/>
          </a:xfrm>
          <a:prstGeom prst="rect">
            <a:avLst/>
          </a:prstGeom>
          <a:gradFill rotWithShape="1">
            <a:gsLst>
              <a:gs pos="0">
                <a:srgbClr val="9EC5E6">
                  <a:alpha val="39998"/>
                </a:srgbClr>
              </a:gs>
              <a:gs pos="100000">
                <a:srgbClr val="495B6A">
                  <a:alpha val="0"/>
                </a:srgbClr>
              </a:gs>
            </a:gsLst>
            <a:path path="rect">
              <a:fillToRect r="100000" b="10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endParaRPr lang="en-US">
              <a:solidFill>
                <a:srgbClr val="000000"/>
              </a:solidFill>
            </a:endParaRPr>
          </a:p>
        </p:txBody>
      </p:sp>
      <p:sp>
        <p:nvSpPr>
          <p:cNvPr id="11267" name="Rectangle 2"/>
          <p:cNvSpPr>
            <a:spLocks noGrp="1" noChangeArrowheads="1"/>
          </p:cNvSpPr>
          <p:nvPr>
            <p:ph type="title"/>
          </p:nvPr>
        </p:nvSpPr>
        <p:spPr>
          <a:xfrm>
            <a:off x="685800" y="457200"/>
            <a:ext cx="8145463" cy="838200"/>
          </a:xfrm>
        </p:spPr>
        <p:txBody>
          <a:bodyPr/>
          <a:lstStyle/>
          <a:p>
            <a:pPr eaLnBrk="1" hangingPunct="1"/>
            <a:r>
              <a:rPr lang="en-US" smtClean="0"/>
              <a:t>Contents</a:t>
            </a:r>
          </a:p>
        </p:txBody>
      </p:sp>
      <p:grpSp>
        <p:nvGrpSpPr>
          <p:cNvPr id="2" name="Group 573"/>
          <p:cNvGrpSpPr>
            <a:grpSpLocks/>
          </p:cNvGrpSpPr>
          <p:nvPr/>
        </p:nvGrpSpPr>
        <p:grpSpPr bwMode="auto">
          <a:xfrm>
            <a:off x="-17463" y="1855788"/>
            <a:ext cx="4117976" cy="412750"/>
            <a:chOff x="152400" y="1855788"/>
            <a:chExt cx="4117975" cy="412750"/>
          </a:xfrm>
        </p:grpSpPr>
        <p:grpSp>
          <p:nvGrpSpPr>
            <p:cNvPr id="11325" name="Group 160"/>
            <p:cNvGrpSpPr>
              <a:grpSpLocks/>
            </p:cNvGrpSpPr>
            <p:nvPr/>
          </p:nvGrpSpPr>
          <p:grpSpPr bwMode="auto">
            <a:xfrm>
              <a:off x="152400" y="1855788"/>
              <a:ext cx="4117975" cy="412750"/>
              <a:chOff x="-1217" y="1097"/>
              <a:chExt cx="3811" cy="260"/>
            </a:xfrm>
          </p:grpSpPr>
          <p:sp>
            <p:nvSpPr>
              <p:cNvPr id="11327" name="Rectangle 8"/>
              <p:cNvSpPr>
                <a:spLocks noChangeArrowheads="1"/>
              </p:cNvSpPr>
              <p:nvPr/>
            </p:nvSpPr>
            <p:spPr bwMode="auto">
              <a:xfrm flipH="1">
                <a:off x="-1217" y="1097"/>
                <a:ext cx="3811" cy="260"/>
              </a:xfrm>
              <a:prstGeom prst="rect">
                <a:avLst/>
              </a:prstGeom>
              <a:gradFill rotWithShape="1">
                <a:gsLst>
                  <a:gs pos="0">
                    <a:srgbClr val="9EC5E6"/>
                  </a:gs>
                  <a:gs pos="100000">
                    <a:schemeClr val="bg1">
                      <a:alpha val="0"/>
                    </a:scheme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endParaRPr lang="en-US">
                  <a:solidFill>
                    <a:srgbClr val="000000"/>
                  </a:solidFill>
                </a:endParaRPr>
              </a:p>
            </p:txBody>
          </p:sp>
          <p:sp>
            <p:nvSpPr>
              <p:cNvPr id="11328" name="Line 9"/>
              <p:cNvSpPr>
                <a:spLocks noChangeShapeType="1"/>
              </p:cNvSpPr>
              <p:nvPr/>
            </p:nvSpPr>
            <p:spPr bwMode="auto">
              <a:xfrm flipH="1">
                <a:off x="-1217" y="1112"/>
                <a:ext cx="3811"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11326" name="Rectangle 16"/>
            <p:cNvSpPr>
              <a:spLocks noChangeArrowheads="1"/>
            </p:cNvSpPr>
            <p:nvPr/>
          </p:nvSpPr>
          <p:spPr bwMode="auto">
            <a:xfrm>
              <a:off x="1135063" y="1903413"/>
              <a:ext cx="2730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pPr algn="r"/>
              <a:r>
                <a:rPr lang="en-US" sz="1600">
                  <a:solidFill>
                    <a:srgbClr val="204962"/>
                  </a:solidFill>
                </a:rPr>
                <a:t>Overview</a:t>
              </a:r>
            </a:p>
          </p:txBody>
        </p:sp>
      </p:grpSp>
      <p:grpSp>
        <p:nvGrpSpPr>
          <p:cNvPr id="4" name="Group 581"/>
          <p:cNvGrpSpPr>
            <a:grpSpLocks/>
          </p:cNvGrpSpPr>
          <p:nvPr/>
        </p:nvGrpSpPr>
        <p:grpSpPr bwMode="auto">
          <a:xfrm>
            <a:off x="5014913" y="1855788"/>
            <a:ext cx="4111625" cy="412750"/>
            <a:chOff x="5184775" y="1855788"/>
            <a:chExt cx="4111625" cy="412750"/>
          </a:xfrm>
        </p:grpSpPr>
        <p:grpSp>
          <p:nvGrpSpPr>
            <p:cNvPr id="11321" name="Group 161"/>
            <p:cNvGrpSpPr>
              <a:grpSpLocks/>
            </p:cNvGrpSpPr>
            <p:nvPr/>
          </p:nvGrpSpPr>
          <p:grpSpPr bwMode="auto">
            <a:xfrm>
              <a:off x="5184775" y="1855788"/>
              <a:ext cx="4111625" cy="412750"/>
              <a:chOff x="3170" y="1097"/>
              <a:chExt cx="3811" cy="260"/>
            </a:xfrm>
          </p:grpSpPr>
          <p:sp>
            <p:nvSpPr>
              <p:cNvPr id="11323" name="Rectangle 137"/>
              <p:cNvSpPr>
                <a:spLocks noChangeArrowheads="1"/>
              </p:cNvSpPr>
              <p:nvPr/>
            </p:nvSpPr>
            <p:spPr bwMode="auto">
              <a:xfrm>
                <a:off x="3170" y="1097"/>
                <a:ext cx="3811" cy="260"/>
              </a:xfrm>
              <a:prstGeom prst="rect">
                <a:avLst/>
              </a:prstGeom>
              <a:gradFill rotWithShape="1">
                <a:gsLst>
                  <a:gs pos="0">
                    <a:srgbClr val="9EC5E6"/>
                  </a:gs>
                  <a:gs pos="100000">
                    <a:schemeClr val="bg1">
                      <a:alpha val="0"/>
                    </a:scheme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endParaRPr lang="en-US">
                  <a:solidFill>
                    <a:srgbClr val="000000"/>
                  </a:solidFill>
                </a:endParaRPr>
              </a:p>
            </p:txBody>
          </p:sp>
          <p:sp>
            <p:nvSpPr>
              <p:cNvPr id="11324" name="Line 138"/>
              <p:cNvSpPr>
                <a:spLocks noChangeShapeType="1"/>
              </p:cNvSpPr>
              <p:nvPr/>
            </p:nvSpPr>
            <p:spPr bwMode="auto">
              <a:xfrm>
                <a:off x="3170" y="1112"/>
                <a:ext cx="3811"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11322" name="Rectangle 168"/>
            <p:cNvSpPr>
              <a:spLocks noChangeArrowheads="1"/>
            </p:cNvSpPr>
            <p:nvPr/>
          </p:nvSpPr>
          <p:spPr bwMode="auto">
            <a:xfrm>
              <a:off x="5559425" y="1903413"/>
              <a:ext cx="2730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pPr algn="l"/>
              <a:r>
                <a:rPr lang="en-US" sz="1600">
                  <a:solidFill>
                    <a:srgbClr val="204962"/>
                  </a:solidFill>
                </a:rPr>
                <a:t>Instructor Training</a:t>
              </a:r>
            </a:p>
          </p:txBody>
        </p:sp>
      </p:grpSp>
      <p:grpSp>
        <p:nvGrpSpPr>
          <p:cNvPr id="6" name="Group 574"/>
          <p:cNvGrpSpPr>
            <a:grpSpLocks/>
          </p:cNvGrpSpPr>
          <p:nvPr/>
        </p:nvGrpSpPr>
        <p:grpSpPr bwMode="auto">
          <a:xfrm>
            <a:off x="-17463" y="2646363"/>
            <a:ext cx="4117976" cy="412750"/>
            <a:chOff x="152400" y="2645966"/>
            <a:chExt cx="4117975" cy="412750"/>
          </a:xfrm>
        </p:grpSpPr>
        <p:grpSp>
          <p:nvGrpSpPr>
            <p:cNvPr id="11317" name="Group 160"/>
            <p:cNvGrpSpPr>
              <a:grpSpLocks/>
            </p:cNvGrpSpPr>
            <p:nvPr/>
          </p:nvGrpSpPr>
          <p:grpSpPr bwMode="auto">
            <a:xfrm>
              <a:off x="152400" y="2645966"/>
              <a:ext cx="4117975" cy="412750"/>
              <a:chOff x="-1217" y="1097"/>
              <a:chExt cx="3811" cy="260"/>
            </a:xfrm>
          </p:grpSpPr>
          <p:sp>
            <p:nvSpPr>
              <p:cNvPr id="11319" name="Rectangle 8"/>
              <p:cNvSpPr>
                <a:spLocks noChangeArrowheads="1"/>
              </p:cNvSpPr>
              <p:nvPr/>
            </p:nvSpPr>
            <p:spPr bwMode="auto">
              <a:xfrm flipH="1">
                <a:off x="-1217" y="1097"/>
                <a:ext cx="3811" cy="260"/>
              </a:xfrm>
              <a:prstGeom prst="rect">
                <a:avLst/>
              </a:prstGeom>
              <a:gradFill rotWithShape="1">
                <a:gsLst>
                  <a:gs pos="0">
                    <a:srgbClr val="9EC5E6"/>
                  </a:gs>
                  <a:gs pos="100000">
                    <a:schemeClr val="bg1">
                      <a:alpha val="0"/>
                    </a:scheme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endParaRPr lang="en-US">
                  <a:solidFill>
                    <a:srgbClr val="000000"/>
                  </a:solidFill>
                </a:endParaRPr>
              </a:p>
            </p:txBody>
          </p:sp>
          <p:sp>
            <p:nvSpPr>
              <p:cNvPr id="11320" name="Line 9"/>
              <p:cNvSpPr>
                <a:spLocks noChangeShapeType="1"/>
              </p:cNvSpPr>
              <p:nvPr/>
            </p:nvSpPr>
            <p:spPr bwMode="auto">
              <a:xfrm flipH="1">
                <a:off x="-1217" y="1112"/>
                <a:ext cx="3811"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11318" name="Rectangle 16"/>
            <p:cNvSpPr>
              <a:spLocks noChangeArrowheads="1"/>
            </p:cNvSpPr>
            <p:nvPr/>
          </p:nvSpPr>
          <p:spPr bwMode="auto">
            <a:xfrm>
              <a:off x="1135063" y="2693591"/>
              <a:ext cx="2730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pPr algn="r"/>
              <a:r>
                <a:rPr lang="en-US" sz="1600">
                  <a:solidFill>
                    <a:srgbClr val="204962"/>
                  </a:solidFill>
                </a:rPr>
                <a:t>Course Design</a:t>
              </a:r>
            </a:p>
          </p:txBody>
        </p:sp>
      </p:grpSp>
      <p:grpSp>
        <p:nvGrpSpPr>
          <p:cNvPr id="8" name="Group 580"/>
          <p:cNvGrpSpPr>
            <a:grpSpLocks/>
          </p:cNvGrpSpPr>
          <p:nvPr/>
        </p:nvGrpSpPr>
        <p:grpSpPr bwMode="auto">
          <a:xfrm>
            <a:off x="5014913" y="2646363"/>
            <a:ext cx="4111625" cy="412750"/>
            <a:chOff x="5184775" y="2645966"/>
            <a:chExt cx="4111625" cy="412750"/>
          </a:xfrm>
        </p:grpSpPr>
        <p:grpSp>
          <p:nvGrpSpPr>
            <p:cNvPr id="11313" name="Group 161"/>
            <p:cNvGrpSpPr>
              <a:grpSpLocks/>
            </p:cNvGrpSpPr>
            <p:nvPr/>
          </p:nvGrpSpPr>
          <p:grpSpPr bwMode="auto">
            <a:xfrm>
              <a:off x="5184775" y="2645966"/>
              <a:ext cx="4111625" cy="412750"/>
              <a:chOff x="3170" y="1097"/>
              <a:chExt cx="3811" cy="260"/>
            </a:xfrm>
          </p:grpSpPr>
          <p:sp>
            <p:nvSpPr>
              <p:cNvPr id="11315" name="Rectangle 137"/>
              <p:cNvSpPr>
                <a:spLocks noChangeArrowheads="1"/>
              </p:cNvSpPr>
              <p:nvPr/>
            </p:nvSpPr>
            <p:spPr bwMode="auto">
              <a:xfrm>
                <a:off x="3170" y="1097"/>
                <a:ext cx="3811" cy="260"/>
              </a:xfrm>
              <a:prstGeom prst="rect">
                <a:avLst/>
              </a:prstGeom>
              <a:gradFill rotWithShape="1">
                <a:gsLst>
                  <a:gs pos="0">
                    <a:srgbClr val="9EC5E6"/>
                  </a:gs>
                  <a:gs pos="100000">
                    <a:schemeClr val="bg1">
                      <a:alpha val="0"/>
                    </a:scheme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endParaRPr lang="en-US">
                  <a:solidFill>
                    <a:srgbClr val="000000"/>
                  </a:solidFill>
                </a:endParaRPr>
              </a:p>
            </p:txBody>
          </p:sp>
          <p:sp>
            <p:nvSpPr>
              <p:cNvPr id="11316" name="Line 138"/>
              <p:cNvSpPr>
                <a:spLocks noChangeShapeType="1"/>
              </p:cNvSpPr>
              <p:nvPr/>
            </p:nvSpPr>
            <p:spPr bwMode="auto">
              <a:xfrm>
                <a:off x="3170" y="1112"/>
                <a:ext cx="3811"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11314" name="Rectangle 168"/>
            <p:cNvSpPr>
              <a:spLocks noChangeArrowheads="1"/>
            </p:cNvSpPr>
            <p:nvPr/>
          </p:nvSpPr>
          <p:spPr bwMode="auto">
            <a:xfrm>
              <a:off x="5559425" y="2693591"/>
              <a:ext cx="2730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pPr algn="l"/>
              <a:r>
                <a:rPr lang="en-US" sz="1600">
                  <a:solidFill>
                    <a:srgbClr val="204962"/>
                  </a:solidFill>
                </a:rPr>
                <a:t>Virtual Tools</a:t>
              </a:r>
              <a:endParaRPr lang="en-US">
                <a:solidFill>
                  <a:srgbClr val="000000"/>
                </a:solidFill>
              </a:endParaRPr>
            </a:p>
          </p:txBody>
        </p:sp>
      </p:grpSp>
      <p:grpSp>
        <p:nvGrpSpPr>
          <p:cNvPr id="10" name="Group 575"/>
          <p:cNvGrpSpPr>
            <a:grpSpLocks/>
          </p:cNvGrpSpPr>
          <p:nvPr/>
        </p:nvGrpSpPr>
        <p:grpSpPr bwMode="auto">
          <a:xfrm>
            <a:off x="-17463" y="3436938"/>
            <a:ext cx="4117976" cy="412750"/>
            <a:chOff x="152400" y="3436144"/>
            <a:chExt cx="4117975" cy="412750"/>
          </a:xfrm>
        </p:grpSpPr>
        <p:grpSp>
          <p:nvGrpSpPr>
            <p:cNvPr id="11309" name="Group 160"/>
            <p:cNvGrpSpPr>
              <a:grpSpLocks/>
            </p:cNvGrpSpPr>
            <p:nvPr/>
          </p:nvGrpSpPr>
          <p:grpSpPr bwMode="auto">
            <a:xfrm>
              <a:off x="152400" y="3436144"/>
              <a:ext cx="4117975" cy="412750"/>
              <a:chOff x="-1217" y="1097"/>
              <a:chExt cx="3811" cy="260"/>
            </a:xfrm>
          </p:grpSpPr>
          <p:sp>
            <p:nvSpPr>
              <p:cNvPr id="11311" name="Rectangle 8"/>
              <p:cNvSpPr>
                <a:spLocks noChangeArrowheads="1"/>
              </p:cNvSpPr>
              <p:nvPr/>
            </p:nvSpPr>
            <p:spPr bwMode="auto">
              <a:xfrm flipH="1">
                <a:off x="-1217" y="1097"/>
                <a:ext cx="3811" cy="260"/>
              </a:xfrm>
              <a:prstGeom prst="rect">
                <a:avLst/>
              </a:prstGeom>
              <a:gradFill rotWithShape="1">
                <a:gsLst>
                  <a:gs pos="0">
                    <a:srgbClr val="9EC5E6"/>
                  </a:gs>
                  <a:gs pos="100000">
                    <a:schemeClr val="bg1">
                      <a:alpha val="0"/>
                    </a:scheme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endParaRPr lang="en-US">
                  <a:solidFill>
                    <a:srgbClr val="000000"/>
                  </a:solidFill>
                </a:endParaRPr>
              </a:p>
            </p:txBody>
          </p:sp>
          <p:sp>
            <p:nvSpPr>
              <p:cNvPr id="11312" name="Line 9"/>
              <p:cNvSpPr>
                <a:spLocks noChangeShapeType="1"/>
              </p:cNvSpPr>
              <p:nvPr/>
            </p:nvSpPr>
            <p:spPr bwMode="auto">
              <a:xfrm flipH="1">
                <a:off x="-1217" y="1112"/>
                <a:ext cx="3811"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11310" name="Rectangle 16"/>
            <p:cNvSpPr>
              <a:spLocks noChangeArrowheads="1"/>
            </p:cNvSpPr>
            <p:nvPr/>
          </p:nvSpPr>
          <p:spPr bwMode="auto">
            <a:xfrm>
              <a:off x="1135063" y="3483769"/>
              <a:ext cx="2730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pPr algn="r"/>
              <a:r>
                <a:rPr lang="en-US" sz="1600">
                  <a:solidFill>
                    <a:srgbClr val="204962"/>
                  </a:solidFill>
                </a:rPr>
                <a:t>Scope and Sequence</a:t>
              </a:r>
              <a:endParaRPr lang="en-US">
                <a:solidFill>
                  <a:srgbClr val="000000"/>
                </a:solidFill>
              </a:endParaRPr>
            </a:p>
          </p:txBody>
        </p:sp>
      </p:grpSp>
      <p:grpSp>
        <p:nvGrpSpPr>
          <p:cNvPr id="12" name="Group 576"/>
          <p:cNvGrpSpPr>
            <a:grpSpLocks/>
          </p:cNvGrpSpPr>
          <p:nvPr/>
        </p:nvGrpSpPr>
        <p:grpSpPr bwMode="auto">
          <a:xfrm>
            <a:off x="-17463" y="4225925"/>
            <a:ext cx="4117976" cy="412750"/>
            <a:chOff x="152400" y="4226322"/>
            <a:chExt cx="4117975" cy="412750"/>
          </a:xfrm>
        </p:grpSpPr>
        <p:grpSp>
          <p:nvGrpSpPr>
            <p:cNvPr id="11305" name="Group 160"/>
            <p:cNvGrpSpPr>
              <a:grpSpLocks/>
            </p:cNvGrpSpPr>
            <p:nvPr/>
          </p:nvGrpSpPr>
          <p:grpSpPr bwMode="auto">
            <a:xfrm>
              <a:off x="152400" y="4226322"/>
              <a:ext cx="4117975" cy="412750"/>
              <a:chOff x="-1217" y="1097"/>
              <a:chExt cx="3811" cy="260"/>
            </a:xfrm>
          </p:grpSpPr>
          <p:sp>
            <p:nvSpPr>
              <p:cNvPr id="11307" name="Rectangle 8"/>
              <p:cNvSpPr>
                <a:spLocks noChangeArrowheads="1"/>
              </p:cNvSpPr>
              <p:nvPr/>
            </p:nvSpPr>
            <p:spPr bwMode="auto">
              <a:xfrm flipH="1">
                <a:off x="-1217" y="1097"/>
                <a:ext cx="3811" cy="260"/>
              </a:xfrm>
              <a:prstGeom prst="rect">
                <a:avLst/>
              </a:prstGeom>
              <a:gradFill rotWithShape="1">
                <a:gsLst>
                  <a:gs pos="0">
                    <a:srgbClr val="9EC5E6"/>
                  </a:gs>
                  <a:gs pos="100000">
                    <a:schemeClr val="bg1">
                      <a:alpha val="0"/>
                    </a:scheme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endParaRPr lang="en-US">
                  <a:solidFill>
                    <a:srgbClr val="000000"/>
                  </a:solidFill>
                </a:endParaRPr>
              </a:p>
            </p:txBody>
          </p:sp>
          <p:sp>
            <p:nvSpPr>
              <p:cNvPr id="11308" name="Line 9"/>
              <p:cNvSpPr>
                <a:spLocks noChangeShapeType="1"/>
              </p:cNvSpPr>
              <p:nvPr/>
            </p:nvSpPr>
            <p:spPr bwMode="auto">
              <a:xfrm flipH="1">
                <a:off x="-1217" y="1112"/>
                <a:ext cx="3811"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11306" name="Rectangle 16"/>
            <p:cNvSpPr>
              <a:spLocks noChangeArrowheads="1"/>
            </p:cNvSpPr>
            <p:nvPr/>
          </p:nvSpPr>
          <p:spPr bwMode="auto">
            <a:xfrm>
              <a:off x="1135063" y="4273947"/>
              <a:ext cx="2730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pPr algn="r"/>
              <a:r>
                <a:rPr lang="en-US" sz="1600">
                  <a:solidFill>
                    <a:srgbClr val="204962"/>
                  </a:solidFill>
                </a:rPr>
                <a:t>Equipment</a:t>
              </a:r>
            </a:p>
          </p:txBody>
        </p:sp>
      </p:grpSp>
      <p:grpSp>
        <p:nvGrpSpPr>
          <p:cNvPr id="14" name="Group 172"/>
          <p:cNvGrpSpPr>
            <a:grpSpLocks/>
          </p:cNvGrpSpPr>
          <p:nvPr/>
        </p:nvGrpSpPr>
        <p:grpSpPr bwMode="auto">
          <a:xfrm>
            <a:off x="3794125" y="1773238"/>
            <a:ext cx="555625" cy="552450"/>
            <a:chOff x="2401" y="1045"/>
            <a:chExt cx="350" cy="348"/>
          </a:xfrm>
        </p:grpSpPr>
        <p:grpSp>
          <p:nvGrpSpPr>
            <p:cNvPr id="11301" name="Group 71"/>
            <p:cNvGrpSpPr>
              <a:grpSpLocks/>
            </p:cNvGrpSpPr>
            <p:nvPr/>
          </p:nvGrpSpPr>
          <p:grpSpPr bwMode="auto">
            <a:xfrm flipH="1">
              <a:off x="2401" y="1045"/>
              <a:ext cx="350" cy="348"/>
              <a:chOff x="481" y="1117"/>
              <a:chExt cx="350" cy="348"/>
            </a:xfrm>
          </p:grpSpPr>
          <p:sp>
            <p:nvSpPr>
              <p:cNvPr id="11303" name="Oval 13"/>
              <p:cNvSpPr>
                <a:spLocks noChangeArrowheads="1"/>
              </p:cNvSpPr>
              <p:nvPr/>
            </p:nvSpPr>
            <p:spPr bwMode="auto">
              <a:xfrm>
                <a:off x="481" y="1117"/>
                <a:ext cx="350" cy="34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2124" tIns="41061" rIns="82124" bIns="41061" anchor="ctr">
                <a:spAutoFit/>
              </a:bodyPr>
              <a:lstStyle/>
              <a:p>
                <a:endParaRPr lang="en-US">
                  <a:solidFill>
                    <a:srgbClr val="000000"/>
                  </a:solidFill>
                </a:endParaRPr>
              </a:p>
            </p:txBody>
          </p:sp>
          <p:sp>
            <p:nvSpPr>
              <p:cNvPr id="138379" name="AutoShape 14"/>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defRPr/>
                </a:pPr>
                <a:endParaRPr lang="en-US">
                  <a:solidFill>
                    <a:srgbClr val="000000"/>
                  </a:solidFill>
                  <a:latin typeface="Arial" pitchFamily="34" charset="0"/>
                </a:endParaRPr>
              </a:p>
            </p:txBody>
          </p:sp>
        </p:grpSp>
        <p:sp>
          <p:nvSpPr>
            <p:cNvPr id="11302" name="Text Box 15"/>
            <p:cNvSpPr txBox="1">
              <a:spLocks noChangeArrowheads="1"/>
            </p:cNvSpPr>
            <p:nvPr/>
          </p:nvSpPr>
          <p:spPr bwMode="auto">
            <a:xfrm flipH="1">
              <a:off x="2487" y="1111"/>
              <a:ext cx="18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r>
                <a:rPr lang="en-US">
                  <a:solidFill>
                    <a:srgbClr val="204962"/>
                  </a:solidFill>
                </a:rPr>
                <a:t>1</a:t>
              </a:r>
              <a:endParaRPr lang="en-US">
                <a:solidFill>
                  <a:srgbClr val="000000"/>
                </a:solidFill>
              </a:endParaRPr>
            </a:p>
          </p:txBody>
        </p:sp>
      </p:grpSp>
      <p:grpSp>
        <p:nvGrpSpPr>
          <p:cNvPr id="16" name="Group 176"/>
          <p:cNvGrpSpPr>
            <a:grpSpLocks/>
          </p:cNvGrpSpPr>
          <p:nvPr/>
        </p:nvGrpSpPr>
        <p:grpSpPr bwMode="auto">
          <a:xfrm>
            <a:off x="4765675" y="1773238"/>
            <a:ext cx="555625" cy="552450"/>
            <a:chOff x="3013" y="1045"/>
            <a:chExt cx="350" cy="348"/>
          </a:xfrm>
        </p:grpSpPr>
        <p:grpSp>
          <p:nvGrpSpPr>
            <p:cNvPr id="11297" name="Group 139"/>
            <p:cNvGrpSpPr>
              <a:grpSpLocks/>
            </p:cNvGrpSpPr>
            <p:nvPr/>
          </p:nvGrpSpPr>
          <p:grpSpPr bwMode="auto">
            <a:xfrm>
              <a:off x="3013" y="1045"/>
              <a:ext cx="350" cy="348"/>
              <a:chOff x="481" y="1117"/>
              <a:chExt cx="350" cy="348"/>
            </a:xfrm>
          </p:grpSpPr>
          <p:sp>
            <p:nvSpPr>
              <p:cNvPr id="11299" name="Oval 140"/>
              <p:cNvSpPr>
                <a:spLocks noChangeArrowheads="1"/>
              </p:cNvSpPr>
              <p:nvPr/>
            </p:nvSpPr>
            <p:spPr bwMode="auto">
              <a:xfrm>
                <a:off x="481" y="1117"/>
                <a:ext cx="350" cy="34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2124" tIns="41061" rIns="82124" bIns="41061" anchor="ctr">
                <a:spAutoFit/>
              </a:bodyPr>
              <a:lstStyle/>
              <a:p>
                <a:endParaRPr lang="en-US">
                  <a:solidFill>
                    <a:srgbClr val="000000"/>
                  </a:solidFill>
                </a:endParaRPr>
              </a:p>
            </p:txBody>
          </p:sp>
          <p:sp>
            <p:nvSpPr>
              <p:cNvPr id="138384" name="AutoShape 141"/>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defRPr/>
                </a:pPr>
                <a:endParaRPr lang="en-US">
                  <a:solidFill>
                    <a:srgbClr val="000000"/>
                  </a:solidFill>
                  <a:latin typeface="Arial" pitchFamily="34" charset="0"/>
                </a:endParaRPr>
              </a:p>
            </p:txBody>
          </p:sp>
        </p:grpSp>
        <p:sp>
          <p:nvSpPr>
            <p:cNvPr id="11298" name="Text Box 142"/>
            <p:cNvSpPr txBox="1">
              <a:spLocks noChangeArrowheads="1"/>
            </p:cNvSpPr>
            <p:nvPr/>
          </p:nvSpPr>
          <p:spPr bwMode="auto">
            <a:xfrm>
              <a:off x="3093" y="1111"/>
              <a:ext cx="21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r>
                <a:rPr lang="en-US">
                  <a:solidFill>
                    <a:srgbClr val="204962"/>
                  </a:solidFill>
                </a:rPr>
                <a:t>5</a:t>
              </a:r>
              <a:endParaRPr lang="en-US">
                <a:solidFill>
                  <a:srgbClr val="000000"/>
                </a:solidFill>
              </a:endParaRPr>
            </a:p>
          </p:txBody>
        </p:sp>
      </p:grpSp>
      <p:grpSp>
        <p:nvGrpSpPr>
          <p:cNvPr id="18" name="Group 172"/>
          <p:cNvGrpSpPr>
            <a:grpSpLocks/>
          </p:cNvGrpSpPr>
          <p:nvPr/>
        </p:nvGrpSpPr>
        <p:grpSpPr bwMode="auto">
          <a:xfrm>
            <a:off x="3794125" y="2563813"/>
            <a:ext cx="555625" cy="552450"/>
            <a:chOff x="2401" y="1045"/>
            <a:chExt cx="350" cy="348"/>
          </a:xfrm>
        </p:grpSpPr>
        <p:grpSp>
          <p:nvGrpSpPr>
            <p:cNvPr id="11293" name="Group 71"/>
            <p:cNvGrpSpPr>
              <a:grpSpLocks/>
            </p:cNvGrpSpPr>
            <p:nvPr/>
          </p:nvGrpSpPr>
          <p:grpSpPr bwMode="auto">
            <a:xfrm flipH="1">
              <a:off x="2401" y="1045"/>
              <a:ext cx="350" cy="348"/>
              <a:chOff x="481" y="1117"/>
              <a:chExt cx="350" cy="348"/>
            </a:xfrm>
          </p:grpSpPr>
          <p:sp>
            <p:nvSpPr>
              <p:cNvPr id="11295" name="Oval 13"/>
              <p:cNvSpPr>
                <a:spLocks noChangeArrowheads="1"/>
              </p:cNvSpPr>
              <p:nvPr/>
            </p:nvSpPr>
            <p:spPr bwMode="auto">
              <a:xfrm>
                <a:off x="481" y="1117"/>
                <a:ext cx="350" cy="34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2124" tIns="41061" rIns="82124" bIns="41061" anchor="ctr">
                <a:spAutoFit/>
              </a:bodyPr>
              <a:lstStyle/>
              <a:p>
                <a:endParaRPr lang="en-US">
                  <a:solidFill>
                    <a:srgbClr val="000000"/>
                  </a:solidFill>
                </a:endParaRPr>
              </a:p>
            </p:txBody>
          </p:sp>
          <p:sp>
            <p:nvSpPr>
              <p:cNvPr id="494" name="AutoShape 14"/>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defRPr/>
                </a:pPr>
                <a:endParaRPr lang="en-US">
                  <a:solidFill>
                    <a:srgbClr val="000000"/>
                  </a:solidFill>
                  <a:latin typeface="Arial" pitchFamily="34" charset="0"/>
                </a:endParaRPr>
              </a:p>
            </p:txBody>
          </p:sp>
        </p:grpSp>
        <p:sp>
          <p:nvSpPr>
            <p:cNvPr id="11294" name="Text Box 15"/>
            <p:cNvSpPr txBox="1">
              <a:spLocks noChangeArrowheads="1"/>
            </p:cNvSpPr>
            <p:nvPr/>
          </p:nvSpPr>
          <p:spPr bwMode="auto">
            <a:xfrm flipH="1">
              <a:off x="2487" y="1111"/>
              <a:ext cx="18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r>
                <a:rPr lang="en-US">
                  <a:solidFill>
                    <a:srgbClr val="204962"/>
                  </a:solidFill>
                </a:rPr>
                <a:t>2</a:t>
              </a:r>
              <a:endParaRPr lang="en-US">
                <a:solidFill>
                  <a:srgbClr val="000000"/>
                </a:solidFill>
              </a:endParaRPr>
            </a:p>
          </p:txBody>
        </p:sp>
      </p:grpSp>
      <p:grpSp>
        <p:nvGrpSpPr>
          <p:cNvPr id="20" name="Group 176"/>
          <p:cNvGrpSpPr>
            <a:grpSpLocks/>
          </p:cNvGrpSpPr>
          <p:nvPr/>
        </p:nvGrpSpPr>
        <p:grpSpPr bwMode="auto">
          <a:xfrm>
            <a:off x="4765675" y="2563813"/>
            <a:ext cx="555625" cy="552450"/>
            <a:chOff x="3013" y="1045"/>
            <a:chExt cx="350" cy="348"/>
          </a:xfrm>
        </p:grpSpPr>
        <p:grpSp>
          <p:nvGrpSpPr>
            <p:cNvPr id="11289" name="Group 139"/>
            <p:cNvGrpSpPr>
              <a:grpSpLocks/>
            </p:cNvGrpSpPr>
            <p:nvPr/>
          </p:nvGrpSpPr>
          <p:grpSpPr bwMode="auto">
            <a:xfrm>
              <a:off x="3013" y="1045"/>
              <a:ext cx="350" cy="348"/>
              <a:chOff x="481" y="1117"/>
              <a:chExt cx="350" cy="348"/>
            </a:xfrm>
          </p:grpSpPr>
          <p:sp>
            <p:nvSpPr>
              <p:cNvPr id="11291" name="Oval 140"/>
              <p:cNvSpPr>
                <a:spLocks noChangeArrowheads="1"/>
              </p:cNvSpPr>
              <p:nvPr/>
            </p:nvSpPr>
            <p:spPr bwMode="auto">
              <a:xfrm>
                <a:off x="481" y="1117"/>
                <a:ext cx="350" cy="34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2124" tIns="41061" rIns="82124" bIns="41061" anchor="ctr">
                <a:spAutoFit/>
              </a:bodyPr>
              <a:lstStyle/>
              <a:p>
                <a:endParaRPr lang="en-US">
                  <a:solidFill>
                    <a:srgbClr val="000000"/>
                  </a:solidFill>
                </a:endParaRPr>
              </a:p>
            </p:txBody>
          </p:sp>
          <p:sp>
            <p:nvSpPr>
              <p:cNvPr id="488" name="AutoShape 141"/>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defRPr/>
                </a:pPr>
                <a:endParaRPr lang="en-US">
                  <a:solidFill>
                    <a:srgbClr val="000000"/>
                  </a:solidFill>
                  <a:latin typeface="Arial" pitchFamily="34" charset="0"/>
                </a:endParaRPr>
              </a:p>
            </p:txBody>
          </p:sp>
        </p:grpSp>
        <p:sp>
          <p:nvSpPr>
            <p:cNvPr id="11290" name="Text Box 142"/>
            <p:cNvSpPr txBox="1">
              <a:spLocks noChangeArrowheads="1"/>
            </p:cNvSpPr>
            <p:nvPr/>
          </p:nvSpPr>
          <p:spPr bwMode="auto">
            <a:xfrm>
              <a:off x="3093" y="1111"/>
              <a:ext cx="21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r>
                <a:rPr lang="en-US">
                  <a:solidFill>
                    <a:srgbClr val="204962"/>
                  </a:solidFill>
                </a:rPr>
                <a:t>6</a:t>
              </a:r>
              <a:endParaRPr lang="en-US">
                <a:solidFill>
                  <a:srgbClr val="000000"/>
                </a:solidFill>
              </a:endParaRPr>
            </a:p>
          </p:txBody>
        </p:sp>
      </p:grpSp>
      <p:grpSp>
        <p:nvGrpSpPr>
          <p:cNvPr id="22" name="Group 172"/>
          <p:cNvGrpSpPr>
            <a:grpSpLocks/>
          </p:cNvGrpSpPr>
          <p:nvPr/>
        </p:nvGrpSpPr>
        <p:grpSpPr bwMode="auto">
          <a:xfrm>
            <a:off x="3794125" y="3354388"/>
            <a:ext cx="555625" cy="552450"/>
            <a:chOff x="2401" y="1045"/>
            <a:chExt cx="350" cy="348"/>
          </a:xfrm>
        </p:grpSpPr>
        <p:grpSp>
          <p:nvGrpSpPr>
            <p:cNvPr id="11285" name="Group 71"/>
            <p:cNvGrpSpPr>
              <a:grpSpLocks/>
            </p:cNvGrpSpPr>
            <p:nvPr/>
          </p:nvGrpSpPr>
          <p:grpSpPr bwMode="auto">
            <a:xfrm flipH="1">
              <a:off x="2401" y="1045"/>
              <a:ext cx="350" cy="348"/>
              <a:chOff x="481" y="1117"/>
              <a:chExt cx="350" cy="348"/>
            </a:xfrm>
          </p:grpSpPr>
          <p:sp>
            <p:nvSpPr>
              <p:cNvPr id="11287" name="Oval 13"/>
              <p:cNvSpPr>
                <a:spLocks noChangeArrowheads="1"/>
              </p:cNvSpPr>
              <p:nvPr/>
            </p:nvSpPr>
            <p:spPr bwMode="auto">
              <a:xfrm>
                <a:off x="481" y="1117"/>
                <a:ext cx="350" cy="34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2124" tIns="41061" rIns="82124" bIns="41061" anchor="ctr">
                <a:spAutoFit/>
              </a:bodyPr>
              <a:lstStyle/>
              <a:p>
                <a:endParaRPr lang="en-US">
                  <a:solidFill>
                    <a:srgbClr val="000000"/>
                  </a:solidFill>
                </a:endParaRPr>
              </a:p>
            </p:txBody>
          </p:sp>
          <p:sp>
            <p:nvSpPr>
              <p:cNvPr id="513" name="AutoShape 14"/>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defRPr/>
                </a:pPr>
                <a:endParaRPr lang="en-US">
                  <a:solidFill>
                    <a:srgbClr val="000000"/>
                  </a:solidFill>
                  <a:latin typeface="Arial" pitchFamily="34" charset="0"/>
                </a:endParaRPr>
              </a:p>
            </p:txBody>
          </p:sp>
        </p:grpSp>
        <p:sp>
          <p:nvSpPr>
            <p:cNvPr id="11286" name="Text Box 15"/>
            <p:cNvSpPr txBox="1">
              <a:spLocks noChangeArrowheads="1"/>
            </p:cNvSpPr>
            <p:nvPr/>
          </p:nvSpPr>
          <p:spPr bwMode="auto">
            <a:xfrm flipH="1">
              <a:off x="2487" y="1111"/>
              <a:ext cx="18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r>
                <a:rPr lang="en-US">
                  <a:solidFill>
                    <a:srgbClr val="204962"/>
                  </a:solidFill>
                </a:rPr>
                <a:t>3</a:t>
              </a:r>
              <a:endParaRPr lang="en-US">
                <a:solidFill>
                  <a:srgbClr val="000000"/>
                </a:solidFill>
              </a:endParaRPr>
            </a:p>
          </p:txBody>
        </p:sp>
      </p:grpSp>
      <p:grpSp>
        <p:nvGrpSpPr>
          <p:cNvPr id="24" name="Group 172"/>
          <p:cNvGrpSpPr>
            <a:grpSpLocks/>
          </p:cNvGrpSpPr>
          <p:nvPr/>
        </p:nvGrpSpPr>
        <p:grpSpPr bwMode="auto">
          <a:xfrm>
            <a:off x="3794125" y="4143375"/>
            <a:ext cx="555625" cy="552450"/>
            <a:chOff x="2401" y="1045"/>
            <a:chExt cx="350" cy="348"/>
          </a:xfrm>
        </p:grpSpPr>
        <p:grpSp>
          <p:nvGrpSpPr>
            <p:cNvPr id="11281" name="Group 71"/>
            <p:cNvGrpSpPr>
              <a:grpSpLocks/>
            </p:cNvGrpSpPr>
            <p:nvPr/>
          </p:nvGrpSpPr>
          <p:grpSpPr bwMode="auto">
            <a:xfrm flipH="1">
              <a:off x="2401" y="1045"/>
              <a:ext cx="350" cy="348"/>
              <a:chOff x="481" y="1117"/>
              <a:chExt cx="350" cy="348"/>
            </a:xfrm>
          </p:grpSpPr>
          <p:sp>
            <p:nvSpPr>
              <p:cNvPr id="11283" name="Oval 13"/>
              <p:cNvSpPr>
                <a:spLocks noChangeArrowheads="1"/>
              </p:cNvSpPr>
              <p:nvPr/>
            </p:nvSpPr>
            <p:spPr bwMode="auto">
              <a:xfrm>
                <a:off x="481" y="1117"/>
                <a:ext cx="350" cy="34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82124" tIns="41061" rIns="82124" bIns="41061" anchor="ctr">
                <a:spAutoFit/>
              </a:bodyPr>
              <a:lstStyle/>
              <a:p>
                <a:endParaRPr lang="en-US">
                  <a:solidFill>
                    <a:srgbClr val="000000"/>
                  </a:solidFill>
                </a:endParaRPr>
              </a:p>
            </p:txBody>
          </p:sp>
          <p:sp>
            <p:nvSpPr>
              <p:cNvPr id="532" name="AutoShape 14"/>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defRPr/>
                </a:pPr>
                <a:endParaRPr lang="en-US">
                  <a:solidFill>
                    <a:srgbClr val="000000"/>
                  </a:solidFill>
                  <a:latin typeface="Arial" pitchFamily="34" charset="0"/>
                </a:endParaRPr>
              </a:p>
            </p:txBody>
          </p:sp>
        </p:grpSp>
        <p:sp>
          <p:nvSpPr>
            <p:cNvPr id="11282" name="Text Box 15"/>
            <p:cNvSpPr txBox="1">
              <a:spLocks noChangeArrowheads="1"/>
            </p:cNvSpPr>
            <p:nvPr/>
          </p:nvSpPr>
          <p:spPr bwMode="auto">
            <a:xfrm flipH="1">
              <a:off x="2487" y="1111"/>
              <a:ext cx="18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algn="ctr" eaLnBrk="0" fontAlgn="base" hangingPunct="0">
                <a:lnSpc>
                  <a:spcPct val="90000"/>
                </a:lnSpc>
                <a:spcBef>
                  <a:spcPct val="0"/>
                </a:spcBef>
                <a:spcAft>
                  <a:spcPct val="0"/>
                </a:spcAft>
                <a:defRPr sz="2400" b="1">
                  <a:solidFill>
                    <a:schemeClr val="tx1"/>
                  </a:solidFill>
                  <a:latin typeface="Arial" charset="0"/>
                </a:defRPr>
              </a:lvl6pPr>
              <a:lvl7pPr marL="2971800" indent="-228600" algn="ctr" eaLnBrk="0" fontAlgn="base" hangingPunct="0">
                <a:lnSpc>
                  <a:spcPct val="90000"/>
                </a:lnSpc>
                <a:spcBef>
                  <a:spcPct val="0"/>
                </a:spcBef>
                <a:spcAft>
                  <a:spcPct val="0"/>
                </a:spcAft>
                <a:defRPr sz="2400" b="1">
                  <a:solidFill>
                    <a:schemeClr val="tx1"/>
                  </a:solidFill>
                  <a:latin typeface="Arial" charset="0"/>
                </a:defRPr>
              </a:lvl7pPr>
              <a:lvl8pPr marL="3429000" indent="-228600" algn="ctr" eaLnBrk="0" fontAlgn="base" hangingPunct="0">
                <a:lnSpc>
                  <a:spcPct val="90000"/>
                </a:lnSpc>
                <a:spcBef>
                  <a:spcPct val="0"/>
                </a:spcBef>
                <a:spcAft>
                  <a:spcPct val="0"/>
                </a:spcAft>
                <a:defRPr sz="2400" b="1">
                  <a:solidFill>
                    <a:schemeClr val="tx1"/>
                  </a:solidFill>
                  <a:latin typeface="Arial" charset="0"/>
                </a:defRPr>
              </a:lvl8pPr>
              <a:lvl9pPr marL="3886200" indent="-228600" algn="ctr" eaLnBrk="0" fontAlgn="base" hangingPunct="0">
                <a:lnSpc>
                  <a:spcPct val="90000"/>
                </a:lnSpc>
                <a:spcBef>
                  <a:spcPct val="0"/>
                </a:spcBef>
                <a:spcAft>
                  <a:spcPct val="0"/>
                </a:spcAft>
                <a:defRPr sz="2400" b="1">
                  <a:solidFill>
                    <a:schemeClr val="tx1"/>
                  </a:solidFill>
                  <a:latin typeface="Arial" charset="0"/>
                </a:defRPr>
              </a:lvl9pPr>
            </a:lstStyle>
            <a:p>
              <a:r>
                <a:rPr lang="en-US">
                  <a:solidFill>
                    <a:srgbClr val="204962"/>
                  </a:solidFill>
                </a:rPr>
                <a:t>4</a:t>
              </a:r>
              <a:endParaRPr lang="en-US">
                <a:solidFill>
                  <a:srgbClr val="000000"/>
                </a:solidFill>
              </a:endParaRPr>
            </a:p>
          </p:txBody>
        </p:sp>
      </p:grpSp>
      <p:sp>
        <p:nvSpPr>
          <p:cNvPr id="11280" name="Oval 230" descr="image1"/>
          <p:cNvSpPr>
            <a:spLocks noChangeArrowheads="1"/>
          </p:cNvSpPr>
          <p:nvPr/>
        </p:nvSpPr>
        <p:spPr bwMode="auto">
          <a:xfrm>
            <a:off x="5181600" y="3352800"/>
            <a:ext cx="3352800" cy="3352800"/>
          </a:xfrm>
          <a:prstGeom prst="ellipse">
            <a:avLst/>
          </a:prstGeom>
          <a:blipFill dpi="0" rotWithShape="1">
            <a:blip r:embed="rId3"/>
            <a:srcRect/>
            <a:stretch>
              <a:fillRect/>
            </a:stretch>
          </a:blipFill>
          <a:ln>
            <a:noFill/>
          </a:ln>
          <a:extLst>
            <a:ext uri="{91240B29-F687-4F45-9708-019B960494DF}">
              <a14:hiddenLine xmlns:a14="http://schemas.microsoft.com/office/drawing/2010/main" w="25400" algn="ctr">
                <a:solidFill>
                  <a:srgbClr val="000000"/>
                </a:solidFill>
                <a:round/>
                <a:headEnd/>
                <a:tailEnd/>
              </a14:hiddenLine>
            </a:ext>
          </a:extLst>
        </p:spPr>
        <p:txBody>
          <a:bodyPr wrap="none" lIns="73025" tIns="36511" rIns="73025" bIns="36511"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1000"/>
                            </p:stCondLst>
                            <p:childTnLst>
                              <p:par>
                                <p:cTn id="36" presetID="22" presetClass="entr" presetSubtype="2"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right)">
                                      <p:cBhvr>
                                        <p:cTn id="38" dur="1000"/>
                                        <p:tgtEl>
                                          <p:spTgt spid="2"/>
                                        </p:tgtEl>
                                      </p:cBhvr>
                                    </p:animEffect>
                                  </p:childTnLst>
                                </p:cTn>
                              </p:par>
                              <p:par>
                                <p:cTn id="39" presetID="22" presetClass="entr" presetSubtype="2"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right)">
                                      <p:cBhvr>
                                        <p:cTn id="41" dur="1000"/>
                                        <p:tgtEl>
                                          <p:spTgt spid="6"/>
                                        </p:tgtEl>
                                      </p:cBhvr>
                                    </p:animEffect>
                                  </p:childTnLst>
                                </p:cTn>
                              </p:par>
                              <p:par>
                                <p:cTn id="42" presetID="22" presetClass="entr" presetSubtype="2"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right)">
                                      <p:cBhvr>
                                        <p:cTn id="44" dur="1000"/>
                                        <p:tgtEl>
                                          <p:spTgt spid="10"/>
                                        </p:tgtEl>
                                      </p:cBhvr>
                                    </p:animEffect>
                                  </p:childTnLst>
                                </p:cTn>
                              </p:par>
                              <p:par>
                                <p:cTn id="45" presetID="22" presetClass="entr" presetSubtype="2"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right)">
                                      <p:cBhvr>
                                        <p:cTn id="47" dur="1000"/>
                                        <p:tgtEl>
                                          <p:spTgt spid="12"/>
                                        </p:tgtEl>
                                      </p:cBhvr>
                                    </p:animEffect>
                                  </p:childTnLst>
                                </p:cTn>
                              </p:par>
                              <p:par>
                                <p:cTn id="48" presetID="22" presetClass="entr" presetSubtype="8"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1000"/>
                                        <p:tgtEl>
                                          <p:spTgt spid="4"/>
                                        </p:tgtEl>
                                      </p:cBhvr>
                                    </p:animEffect>
                                  </p:childTnLst>
                                </p:cTn>
                              </p:par>
                              <p:par>
                                <p:cTn id="51" presetID="22" presetClass="entr" presetSubtype="8"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3025" tIns="36511" rIns="73025" bIns="36511" anchor="ctr"/>
          <a:lstStyle/>
          <a:p>
            <a:endParaRPr lang="en-US" sz="1800"/>
          </a:p>
        </p:txBody>
      </p:sp>
      <p:sp>
        <p:nvSpPr>
          <p:cNvPr id="29699" name="Rectangle 2"/>
          <p:cNvSpPr>
            <a:spLocks noGrp="1" noChangeArrowheads="1"/>
          </p:cNvSpPr>
          <p:nvPr>
            <p:ph type="title"/>
          </p:nvPr>
        </p:nvSpPr>
        <p:spPr>
          <a:xfrm>
            <a:off x="655638" y="-76200"/>
            <a:ext cx="8145462" cy="966788"/>
          </a:xfrm>
        </p:spPr>
        <p:txBody>
          <a:bodyPr/>
          <a:lstStyle/>
          <a:p>
            <a:pPr eaLnBrk="1" hangingPunct="1"/>
            <a:r>
              <a:rPr lang="en-US" smtClean="0"/>
              <a:t>Equipment Requirements</a:t>
            </a:r>
          </a:p>
        </p:txBody>
      </p:sp>
      <p:sp>
        <p:nvSpPr>
          <p:cNvPr id="1190915" name="Rectangle 3"/>
          <p:cNvSpPr>
            <a:spLocks noGrp="1" noChangeArrowheads="1"/>
          </p:cNvSpPr>
          <p:nvPr>
            <p:ph type="body" idx="1"/>
          </p:nvPr>
        </p:nvSpPr>
        <p:spPr>
          <a:xfrm>
            <a:off x="381000" y="838200"/>
            <a:ext cx="8353425" cy="4506913"/>
          </a:xfrm>
        </p:spPr>
        <p:txBody>
          <a:bodyPr/>
          <a:lstStyle/>
          <a:p>
            <a:pPr>
              <a:defRPr/>
            </a:pPr>
            <a:r>
              <a:rPr lang="en-US" dirty="0" smtClean="0"/>
              <a:t>Hardware</a:t>
            </a:r>
          </a:p>
          <a:p>
            <a:pPr lvl="1">
              <a:buFontTx/>
              <a:buNone/>
              <a:defRPr/>
            </a:pPr>
            <a:r>
              <a:rPr lang="en-US" dirty="0" smtClean="0">
                <a:ea typeface="+mn-ea"/>
                <a:cs typeface="+mn-cs"/>
              </a:rPr>
              <a:t>Two 128 MB memory modules (minimum) or two 256 MB memory modules (recommended)</a:t>
            </a:r>
          </a:p>
          <a:p>
            <a:pPr lvl="2">
              <a:buFontTx/>
              <a:buNone/>
              <a:defRPr/>
            </a:pPr>
            <a:r>
              <a:rPr lang="en-US" sz="1600" dirty="0" smtClean="0">
                <a:ea typeface="+mn-ea"/>
                <a:cs typeface="+mn-cs"/>
              </a:rPr>
              <a:t>Some labs will require one module of RAM to be uninstalled or the simulation of a faulty module for troubleshooting purposes.</a:t>
            </a:r>
          </a:p>
          <a:p>
            <a:pPr lvl="2">
              <a:buFontTx/>
              <a:buNone/>
              <a:defRPr/>
            </a:pPr>
            <a:r>
              <a:rPr lang="en-US" sz="1600" dirty="0" smtClean="0">
                <a:ea typeface="+mn-ea"/>
                <a:cs typeface="+mn-cs"/>
              </a:rPr>
              <a:t>128 MB is the minimum requirement to run the full functions of Windows XP Pro</a:t>
            </a:r>
            <a:endParaRPr lang="en-US" sz="1600" b="1" dirty="0" smtClean="0"/>
          </a:p>
          <a:p>
            <a:pPr>
              <a:defRPr/>
            </a:pPr>
            <a:r>
              <a:rPr lang="en-US" dirty="0" smtClean="0"/>
              <a:t>Software</a:t>
            </a:r>
          </a:p>
          <a:p>
            <a:pPr lvl="1">
              <a:buFontTx/>
              <a:buNone/>
              <a:defRPr/>
            </a:pPr>
            <a:r>
              <a:rPr lang="en-US" dirty="0" smtClean="0">
                <a:ea typeface="+mn-ea"/>
                <a:cs typeface="+mn-cs"/>
              </a:rPr>
              <a:t>Microsoft Windows XP Professional (Media CD)</a:t>
            </a:r>
          </a:p>
          <a:p>
            <a:pPr>
              <a:defRPr/>
            </a:pPr>
            <a:r>
              <a:rPr lang="en-US" dirty="0" smtClean="0"/>
              <a:t>Additional Items/Resources</a:t>
            </a:r>
          </a:p>
          <a:p>
            <a:pPr lvl="2">
              <a:buFontTx/>
              <a:buNone/>
              <a:defRPr/>
            </a:pPr>
            <a:r>
              <a:rPr lang="en-US" sz="1600" dirty="0" smtClean="0">
                <a:ea typeface="+mn-ea"/>
                <a:cs typeface="+mn-cs"/>
              </a:rPr>
              <a:t>One Internet connection for Internet searches and driver downloads (this could be the instructor's workstation)</a:t>
            </a:r>
          </a:p>
          <a:p>
            <a:pPr lvl="2">
              <a:buFontTx/>
              <a:buNone/>
              <a:defRPr/>
            </a:pPr>
            <a:r>
              <a:rPr lang="en-US" sz="1600" dirty="0" smtClean="0">
                <a:ea typeface="+mn-ea"/>
                <a:cs typeface="+mn-cs"/>
              </a:rPr>
              <a:t>One integrated printer/scanner/copier for the class to share</a:t>
            </a:r>
          </a:p>
          <a:p>
            <a:pPr lvl="2">
              <a:buFontTx/>
              <a:buNone/>
              <a:defRPr/>
            </a:pPr>
            <a:r>
              <a:rPr lang="en-US" sz="1600" dirty="0" smtClean="0">
                <a:ea typeface="+mn-ea"/>
                <a:cs typeface="+mn-cs"/>
              </a:rPr>
              <a:t>One Linksys wireless router/switch or equivalent for the class to share, Linksys model </a:t>
            </a:r>
            <a:r>
              <a:rPr lang="en-US" sz="1600" dirty="0" err="1" smtClean="0">
                <a:ea typeface="+mn-ea"/>
                <a:cs typeface="+mn-cs"/>
              </a:rPr>
              <a:t>WRT</a:t>
            </a:r>
            <a:r>
              <a:rPr lang="en-US" sz="1600" dirty="0" smtClean="0">
                <a:ea typeface="+mn-ea"/>
                <a:cs typeface="+mn-cs"/>
              </a:rPr>
              <a:t> </a:t>
            </a:r>
            <a:r>
              <a:rPr lang="en-US" sz="1600" dirty="0" err="1" smtClean="0">
                <a:ea typeface="+mn-ea"/>
                <a:cs typeface="+mn-cs"/>
              </a:rPr>
              <a:t>300N</a:t>
            </a:r>
            <a:r>
              <a:rPr lang="en-US" sz="1600" dirty="0" smtClean="0">
                <a:ea typeface="+mn-ea"/>
                <a:cs typeface="+mn-cs"/>
              </a:rPr>
              <a:t> preferred</a:t>
            </a:r>
          </a:p>
          <a:p>
            <a:pPr>
              <a:defRPr/>
            </a:pPr>
            <a:r>
              <a:rPr lang="en-US" sz="2200" dirty="0" smtClean="0"/>
              <a:t>Supplemental Material</a:t>
            </a:r>
          </a:p>
          <a:p>
            <a:pPr lvl="1">
              <a:buFontTx/>
              <a:buNone/>
              <a:defRPr/>
            </a:pPr>
            <a:r>
              <a:rPr lang="en-US" sz="1800" dirty="0" smtClean="0"/>
              <a:t>Windows 7 content and labs on instructor and student class home page</a:t>
            </a:r>
          </a:p>
          <a:p>
            <a:pPr lvl="1">
              <a:buFontTx/>
              <a:buNone/>
              <a:defRPr/>
            </a:pPr>
            <a:r>
              <a:rPr lang="en-US" sz="1800" dirty="0" smtClean="0"/>
              <a:t>Windows 7 Exam available</a:t>
            </a:r>
          </a:p>
          <a:p>
            <a:pPr lvl="1">
              <a:buFontTx/>
              <a:buNone/>
              <a:defRPr/>
            </a:pPr>
            <a:endParaRPr lang="en-US" sz="1800" dirty="0" smtClean="0">
              <a:solidFill>
                <a:srgbClr val="FF0000"/>
              </a:solidFill>
            </a:endParaRPr>
          </a:p>
          <a:p>
            <a:pPr>
              <a:defRPr/>
            </a:pPr>
            <a:endParaRPr lang="en-US" sz="2200" dirty="0" smtClean="0"/>
          </a:p>
          <a:p>
            <a:pPr lvl="1" indent="0">
              <a:lnSpc>
                <a:spcPct val="80000"/>
              </a:lnSpc>
              <a:buFontTx/>
              <a:buNone/>
              <a:defRPr/>
            </a:pPr>
            <a:endParaRPr lang="en-US" b="1" dirty="0" smtClean="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3025" tIns="36511" rIns="73025" bIns="36511" anchor="ctr"/>
          <a:lstStyle/>
          <a:p>
            <a:endParaRPr lang="en-US" sz="1800"/>
          </a:p>
        </p:txBody>
      </p:sp>
      <p:sp>
        <p:nvSpPr>
          <p:cNvPr id="30723" name="Rectangle 2"/>
          <p:cNvSpPr>
            <a:spLocks noGrp="1" noChangeArrowheads="1"/>
          </p:cNvSpPr>
          <p:nvPr>
            <p:ph type="title"/>
          </p:nvPr>
        </p:nvSpPr>
        <p:spPr>
          <a:xfrm>
            <a:off x="533400" y="609600"/>
            <a:ext cx="8145463" cy="685800"/>
          </a:xfrm>
        </p:spPr>
        <p:txBody>
          <a:bodyPr/>
          <a:lstStyle/>
          <a:p>
            <a:pPr eaLnBrk="1" hangingPunct="1"/>
            <a:r>
              <a:rPr lang="en-US" smtClean="0"/>
              <a:t>Typical Lab Layout</a:t>
            </a:r>
          </a:p>
        </p:txBody>
      </p:sp>
      <p:sp>
        <p:nvSpPr>
          <p:cNvPr id="2" name="Rectangle 3"/>
          <p:cNvSpPr>
            <a:spLocks noGrp="1" noChangeArrowheads="1"/>
          </p:cNvSpPr>
          <p:nvPr>
            <p:ph type="body" idx="1"/>
          </p:nvPr>
        </p:nvSpPr>
        <p:spPr>
          <a:xfrm>
            <a:off x="381000" y="1447800"/>
            <a:ext cx="8353425" cy="4876800"/>
          </a:xfrm>
        </p:spPr>
        <p:txBody>
          <a:bodyPr/>
          <a:lstStyle/>
          <a:p>
            <a:pPr>
              <a:defRPr/>
            </a:pPr>
            <a:r>
              <a:rPr lang="en-US" dirty="0" smtClean="0"/>
              <a:t>Lab size of 12-15 students for hands-on lab activities</a:t>
            </a:r>
          </a:p>
          <a:p>
            <a:pPr lvl="1">
              <a:buFontTx/>
              <a:buNone/>
              <a:defRPr/>
            </a:pPr>
            <a:r>
              <a:rPr lang="en-US" dirty="0" smtClean="0">
                <a:ea typeface="+mn-ea"/>
                <a:cs typeface="+mn-cs"/>
              </a:rPr>
              <a:t>Recommend ratio of 1 Lab PC per student</a:t>
            </a:r>
          </a:p>
          <a:p>
            <a:pPr>
              <a:defRPr/>
            </a:pPr>
            <a:r>
              <a:rPr lang="en-US" dirty="0" smtClean="0"/>
              <a:t>Some lab activities require the student Lab PCs to be connected to a local network</a:t>
            </a:r>
          </a:p>
          <a:p>
            <a:pPr>
              <a:defRPr/>
            </a:pPr>
            <a:r>
              <a:rPr lang="en-US" dirty="0" smtClean="0"/>
              <a:t>2 instructor workstations</a:t>
            </a:r>
          </a:p>
          <a:p>
            <a:pPr lvl="1">
              <a:buFontTx/>
              <a:buNone/>
              <a:defRPr/>
            </a:pPr>
            <a:r>
              <a:rPr lang="en-US" dirty="0" smtClean="0">
                <a:ea typeface="+mn-ea"/>
                <a:cs typeface="+mn-cs"/>
              </a:rPr>
              <a:t>1 connected to Internet to search for, and download. Files</a:t>
            </a:r>
          </a:p>
          <a:p>
            <a:pPr lvl="1">
              <a:buFontTx/>
              <a:buNone/>
              <a:defRPr/>
            </a:pPr>
            <a:r>
              <a:rPr lang="en-US" dirty="0" smtClean="0">
                <a:ea typeface="+mn-ea"/>
                <a:cs typeface="+mn-cs"/>
              </a:rPr>
              <a:t>Other instructor workstation used for hands-on lab demonstrations</a:t>
            </a:r>
          </a:p>
        </p:txBody>
      </p:sp>
      <p:pic>
        <p:nvPicPr>
          <p:cNvPr id="30725" name="Picture 45" descr="HIG007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886325"/>
            <a:ext cx="794385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4" descr="q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1"/>
          <p:cNvSpPr>
            <a:spLocks noChangeArrowheads="1"/>
          </p:cNvSpPr>
          <p:nvPr/>
        </p:nvSpPr>
        <p:spPr bwMode="auto">
          <a:xfrm>
            <a:off x="0" y="0"/>
            <a:ext cx="9144000" cy="16002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spAutoFit/>
          </a:bodyPr>
          <a:lstStyle/>
          <a:p>
            <a:endParaRPr lang="en-US"/>
          </a:p>
        </p:txBody>
      </p:sp>
      <p:sp>
        <p:nvSpPr>
          <p:cNvPr id="31748" name="Rectangle 14"/>
          <p:cNvSpPr>
            <a:spLocks noGrp="1" noChangeArrowheads="1"/>
          </p:cNvSpPr>
          <p:nvPr>
            <p:ph type="title" idx="4294967295"/>
          </p:nvPr>
        </p:nvSpPr>
        <p:spPr>
          <a:xfrm>
            <a:off x="636588" y="2770188"/>
            <a:ext cx="2852737" cy="838200"/>
          </a:xfrm>
          <a:noFill/>
        </p:spPr>
        <p:txBody>
          <a:bodyPr anchor="ctr"/>
          <a:lstStyle/>
          <a:p>
            <a:r>
              <a:rPr lang="en-US" sz="3000" b="0" smtClean="0">
                <a:solidFill>
                  <a:srgbClr val="FFFFFF"/>
                </a:solidFill>
              </a:rPr>
              <a:t>Instructor Training</a:t>
            </a:r>
            <a:endParaRPr lang="en-US" sz="3000" b="0" smtClean="0">
              <a:solidFill>
                <a:schemeClr val="folHlink"/>
              </a:solidFill>
            </a:endParaRP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175" y="6292850"/>
            <a:ext cx="27813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lIns="82124" tIns="41061" rIns="82124" bIns="41061" anchor="ctr"/>
          <a:lstStyle/>
          <a:p>
            <a:endParaRPr lang="en-US">
              <a:solidFill>
                <a:srgbClr val="000000"/>
              </a:solidFill>
            </a:endParaRPr>
          </a:p>
        </p:txBody>
      </p:sp>
      <p:sp>
        <p:nvSpPr>
          <p:cNvPr id="32772"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3025" tIns="36511" rIns="73025" bIns="36511" anchor="ctr"/>
          <a:lstStyle/>
          <a:p>
            <a:endParaRPr lang="en-US">
              <a:solidFill>
                <a:srgbClr val="000000"/>
              </a:solidFill>
            </a:endParaRPr>
          </a:p>
        </p:txBody>
      </p:sp>
      <p:sp>
        <p:nvSpPr>
          <p:cNvPr id="32773"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3025" tIns="36511" rIns="73025" bIns="36511" anchor="ctr"/>
          <a:lstStyle/>
          <a:p>
            <a:endParaRPr lang="en-US">
              <a:solidFill>
                <a:srgbClr val="000000"/>
              </a:solidFill>
            </a:endParaRPr>
          </a:p>
        </p:txBody>
      </p:sp>
      <p:sp>
        <p:nvSpPr>
          <p:cNvPr id="32774"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endParaRPr lang="en-US">
              <a:solidFill>
                <a:srgbClr val="000000"/>
              </a:solidFill>
            </a:endParaRPr>
          </a:p>
        </p:txBody>
      </p:sp>
      <p:sp>
        <p:nvSpPr>
          <p:cNvPr id="8" name="Rectangle 9"/>
          <p:cNvSpPr>
            <a:spLocks noChangeArrowheads="1"/>
          </p:cNvSpPr>
          <p:nvPr/>
        </p:nvSpPr>
        <p:spPr bwMode="auto">
          <a:xfrm>
            <a:off x="366713" y="1447800"/>
            <a:ext cx="8397875" cy="4589463"/>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defRPr/>
            </a:pPr>
            <a:endParaRPr lang="en-US">
              <a:solidFill>
                <a:srgbClr val="000000"/>
              </a:solidFill>
              <a:latin typeface="Arial" pitchFamily="34" charset="0"/>
            </a:endParaRPr>
          </a:p>
        </p:txBody>
      </p:sp>
      <p:sp>
        <p:nvSpPr>
          <p:cNvPr id="32776" name="AutoShape 11"/>
          <p:cNvSpPr>
            <a:spLocks noChangeArrowheads="1"/>
          </p:cNvSpPr>
          <p:nvPr/>
        </p:nvSpPr>
        <p:spPr bwMode="auto">
          <a:xfrm>
            <a:off x="438150" y="1524000"/>
            <a:ext cx="8255000" cy="3694113"/>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lIns="73025" tIns="36511" rIns="73025" bIns="36511" anchor="ctr"/>
          <a:lstStyle/>
          <a:p>
            <a:endParaRPr lang="en-US">
              <a:solidFill>
                <a:srgbClr val="000000"/>
              </a:solidFill>
            </a:endParaRPr>
          </a:p>
        </p:txBody>
      </p:sp>
      <p:sp>
        <p:nvSpPr>
          <p:cNvPr id="32777" name="Rectangle 14"/>
          <p:cNvSpPr>
            <a:spLocks noChangeArrowheads="1"/>
          </p:cNvSpPr>
          <p:nvPr/>
        </p:nvSpPr>
        <p:spPr bwMode="auto">
          <a:xfrm flipV="1">
            <a:off x="5870575" y="1627188"/>
            <a:ext cx="2887663" cy="4410075"/>
          </a:xfrm>
          <a:prstGeom prst="rect">
            <a:avLst/>
          </a:prstGeom>
          <a:gradFill rotWithShape="1">
            <a:gsLst>
              <a:gs pos="0">
                <a:schemeClr val="bg1">
                  <a:alpha val="0"/>
                </a:schemeClr>
              </a:gs>
              <a:gs pos="100000">
                <a:srgbClr val="708CA1"/>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pPr defTabSz="814388"/>
            <a:endParaRPr lang="en-US">
              <a:solidFill>
                <a:srgbClr val="000000"/>
              </a:solidFill>
            </a:endParaRPr>
          </a:p>
        </p:txBody>
      </p:sp>
      <p:sp>
        <p:nvSpPr>
          <p:cNvPr id="32778" name="Rectangle 15"/>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pPr defTabSz="814388"/>
            <a:endParaRPr lang="en-US">
              <a:solidFill>
                <a:srgbClr val="000000"/>
              </a:solidFill>
            </a:endParaRPr>
          </a:p>
        </p:txBody>
      </p:sp>
      <p:sp>
        <p:nvSpPr>
          <p:cNvPr id="32779" name="Rectangle 45"/>
          <p:cNvSpPr>
            <a:spLocks noGrp="1" noChangeArrowheads="1"/>
          </p:cNvSpPr>
          <p:nvPr>
            <p:ph type="title" idx="4294967295"/>
          </p:nvPr>
        </p:nvSpPr>
        <p:spPr/>
        <p:txBody>
          <a:bodyPr/>
          <a:lstStyle/>
          <a:p>
            <a:r>
              <a:rPr lang="en-US" smtClean="0"/>
              <a:t>Version 4.1 Instructor Training</a:t>
            </a:r>
          </a:p>
        </p:txBody>
      </p:sp>
      <p:sp>
        <p:nvSpPr>
          <p:cNvPr id="32780" name="Rectangle 46"/>
          <p:cNvSpPr>
            <a:spLocks noGrp="1" noChangeArrowheads="1"/>
          </p:cNvSpPr>
          <p:nvPr>
            <p:ph type="body" idx="4294967295"/>
          </p:nvPr>
        </p:nvSpPr>
        <p:spPr>
          <a:xfrm>
            <a:off x="533400" y="1524000"/>
            <a:ext cx="5410200" cy="3571875"/>
          </a:xfrm>
        </p:spPr>
        <p:txBody>
          <a:bodyPr/>
          <a:lstStyle/>
          <a:p>
            <a:pPr eaLnBrk="1" hangingPunct="1">
              <a:lnSpc>
                <a:spcPct val="90000"/>
              </a:lnSpc>
              <a:spcBef>
                <a:spcPct val="20000"/>
              </a:spcBef>
            </a:pPr>
            <a:r>
              <a:rPr lang="en-US" smtClean="0"/>
              <a:t>Existing ITE: PC Hardware &amp; Software v4.0 instructors</a:t>
            </a:r>
          </a:p>
          <a:p>
            <a:pPr lvl="1" indent="0" eaLnBrk="1" hangingPunct="1">
              <a:lnSpc>
                <a:spcPct val="90000"/>
              </a:lnSpc>
              <a:spcBef>
                <a:spcPct val="20000"/>
              </a:spcBef>
              <a:buFontTx/>
              <a:buNone/>
            </a:pPr>
            <a:r>
              <a:rPr lang="en-US" sz="1800" smtClean="0"/>
              <a:t>No instructor training required</a:t>
            </a:r>
          </a:p>
          <a:p>
            <a:pPr lvl="1" indent="0" eaLnBrk="1" hangingPunct="1">
              <a:lnSpc>
                <a:spcPct val="90000"/>
              </a:lnSpc>
              <a:spcBef>
                <a:spcPct val="20000"/>
              </a:spcBef>
              <a:buFontTx/>
              <a:buNone/>
            </a:pPr>
            <a:r>
              <a:rPr lang="en-US" sz="1800" smtClean="0"/>
              <a:t>Qualified to teach v4.1 course</a:t>
            </a:r>
          </a:p>
          <a:p>
            <a:pPr eaLnBrk="1" hangingPunct="1">
              <a:lnSpc>
                <a:spcPct val="90000"/>
              </a:lnSpc>
              <a:spcBef>
                <a:spcPts val="1200"/>
              </a:spcBef>
            </a:pPr>
            <a:r>
              <a:rPr lang="en-US" smtClean="0"/>
              <a:t>New ITE: PC Hardware &amp; Software instructors</a:t>
            </a:r>
          </a:p>
          <a:p>
            <a:pPr lvl="1" indent="0" eaLnBrk="1" hangingPunct="1">
              <a:lnSpc>
                <a:spcPct val="90000"/>
              </a:lnSpc>
              <a:spcBef>
                <a:spcPct val="20000"/>
              </a:spcBef>
              <a:buFontTx/>
              <a:buNone/>
            </a:pPr>
            <a:r>
              <a:rPr lang="en-US" sz="1800" smtClean="0"/>
              <a:t>Instructor training required (in-person or blended)</a:t>
            </a:r>
          </a:p>
          <a:p>
            <a:pPr lvl="1" indent="0" eaLnBrk="1" hangingPunct="1">
              <a:lnSpc>
                <a:spcPct val="90000"/>
              </a:lnSpc>
              <a:spcBef>
                <a:spcPct val="20000"/>
              </a:spcBef>
              <a:buFontTx/>
              <a:buNone/>
            </a:pPr>
            <a:r>
              <a:rPr lang="en-US" sz="1800" smtClean="0"/>
              <a:t>Instructor Fast Track option available to those with prior subject matter knowledge</a:t>
            </a:r>
          </a:p>
          <a:p>
            <a:pPr lvl="1" indent="0" eaLnBrk="1" hangingPunct="1">
              <a:lnSpc>
                <a:spcPct val="90000"/>
              </a:lnSpc>
              <a:spcBef>
                <a:spcPct val="20000"/>
              </a:spcBef>
              <a:buFontTx/>
              <a:buNone/>
            </a:pPr>
            <a:r>
              <a:rPr lang="en-US" sz="1800" smtClean="0"/>
              <a:t>Eligibility is verified by:</a:t>
            </a:r>
          </a:p>
          <a:p>
            <a:pPr lvl="2">
              <a:buFontTx/>
              <a:buNone/>
            </a:pPr>
            <a:r>
              <a:rPr lang="en-US" sz="1600" smtClean="0"/>
              <a:t>Specific industry certification</a:t>
            </a:r>
          </a:p>
          <a:p>
            <a:pPr lvl="2">
              <a:buFontTx/>
              <a:buNone/>
            </a:pPr>
            <a:r>
              <a:rPr lang="en-US" sz="1600" smtClean="0"/>
              <a:t>Formal evidence of industry experience</a:t>
            </a:r>
          </a:p>
          <a:p>
            <a:pPr lvl="2">
              <a:buFontTx/>
              <a:buNone/>
            </a:pPr>
            <a:r>
              <a:rPr lang="en-US" sz="1600" smtClean="0"/>
              <a:t>Formal evidence of teaching experience</a:t>
            </a:r>
          </a:p>
        </p:txBody>
      </p:sp>
      <p:pic>
        <p:nvPicPr>
          <p:cNvPr id="3278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7413" y="1627188"/>
            <a:ext cx="27908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Rectangle 28"/>
          <p:cNvSpPr>
            <a:spLocks noChangeArrowheads="1"/>
          </p:cNvSpPr>
          <p:nvPr/>
        </p:nvSpPr>
        <p:spPr bwMode="auto">
          <a:xfrm flipV="1">
            <a:off x="366713" y="6037263"/>
            <a:ext cx="8391525" cy="190500"/>
          </a:xfrm>
          <a:prstGeom prst="rect">
            <a:avLst/>
          </a:prstGeom>
          <a:solidFill>
            <a:srgbClr val="708CA1"/>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rot="10800000" lIns="82124" tIns="41061" rIns="82124" bIns="41061" anchor="ctr"/>
          <a:lstStyle/>
          <a:p>
            <a:endParaRPr lang="en-US">
              <a:solidFill>
                <a:srgbClr val="000000"/>
              </a:solidFill>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3025" tIns="36511" rIns="73025" bIns="36511" anchor="ctr"/>
          <a:lstStyle/>
          <a:p>
            <a:endParaRPr lang="en-US" sz="1800"/>
          </a:p>
        </p:txBody>
      </p:sp>
      <p:sp>
        <p:nvSpPr>
          <p:cNvPr id="33795" name="Rectangle 2"/>
          <p:cNvSpPr>
            <a:spLocks noGrp="1" noChangeArrowheads="1"/>
          </p:cNvSpPr>
          <p:nvPr>
            <p:ph type="title"/>
          </p:nvPr>
        </p:nvSpPr>
        <p:spPr>
          <a:xfrm>
            <a:off x="457200" y="214313"/>
            <a:ext cx="8145463" cy="966787"/>
          </a:xfrm>
        </p:spPr>
        <p:txBody>
          <a:bodyPr/>
          <a:lstStyle/>
          <a:p>
            <a:pPr eaLnBrk="1" hangingPunct="1"/>
            <a:r>
              <a:rPr lang="en-US" smtClean="0"/>
              <a:t>Cisco Packet Tracer Training </a:t>
            </a:r>
          </a:p>
        </p:txBody>
      </p:sp>
      <p:sp>
        <p:nvSpPr>
          <p:cNvPr id="33796" name="Rectangle 3"/>
          <p:cNvSpPr>
            <a:spLocks noGrp="1" noChangeArrowheads="1"/>
          </p:cNvSpPr>
          <p:nvPr>
            <p:ph type="body" idx="1"/>
          </p:nvPr>
        </p:nvSpPr>
        <p:spPr>
          <a:xfrm>
            <a:off x="381000" y="1295400"/>
            <a:ext cx="8353425" cy="4506913"/>
          </a:xfrm>
        </p:spPr>
        <p:txBody>
          <a:bodyPr/>
          <a:lstStyle/>
          <a:p>
            <a:r>
              <a:rPr lang="en-US" smtClean="0"/>
              <a:t>5 Packet Tracer activities have been added to ITE v4.1</a:t>
            </a:r>
          </a:p>
          <a:p>
            <a:pPr lvl="1">
              <a:buFontTx/>
              <a:buNone/>
            </a:pPr>
            <a:r>
              <a:rPr lang="en-US" sz="1800" smtClean="0"/>
              <a:t>Help instructors demonstrate networking concepts </a:t>
            </a:r>
          </a:p>
          <a:p>
            <a:pPr lvl="1">
              <a:buFontTx/>
              <a:buNone/>
            </a:pPr>
            <a:r>
              <a:rPr lang="en-US" sz="1800" smtClean="0"/>
              <a:t>Help students gain hands-on practice and practice troubleshooting</a:t>
            </a:r>
          </a:p>
          <a:p>
            <a:r>
              <a:rPr lang="en-US" smtClean="0"/>
              <a:t>First activity provides an introduction to Packet Tracer for new users</a:t>
            </a:r>
          </a:p>
          <a:p>
            <a:pPr eaLnBrk="1" hangingPunct="1"/>
            <a:r>
              <a:rPr lang="en-US" smtClean="0"/>
              <a:t>Packet Tracer  also provides tutorials within the application</a:t>
            </a:r>
            <a:endParaRPr lang="en-US" b="1" smtClean="0"/>
          </a:p>
          <a:p>
            <a:r>
              <a:rPr lang="en-US" smtClean="0"/>
              <a:t>Instructor  materials </a:t>
            </a:r>
          </a:p>
          <a:p>
            <a:pPr lvl="1">
              <a:buFontTx/>
              <a:buNone/>
            </a:pPr>
            <a:r>
              <a:rPr lang="en-US" sz="1800" smtClean="0">
                <a:hlinkClick r:id="rId3"/>
              </a:rPr>
              <a:t>Instructor Resources Page</a:t>
            </a:r>
            <a:r>
              <a:rPr lang="en-US" sz="1800" smtClean="0"/>
              <a:t> on Academy Connection:</a:t>
            </a:r>
          </a:p>
          <a:p>
            <a:pPr lvl="2">
              <a:buFontTx/>
              <a:buNone/>
            </a:pPr>
            <a:r>
              <a:rPr lang="en-US" sz="1600" smtClean="0"/>
              <a:t>Overview video and datasheet</a:t>
            </a:r>
          </a:p>
          <a:p>
            <a:pPr lvl="2">
              <a:buFontTx/>
              <a:buNone/>
            </a:pPr>
            <a:r>
              <a:rPr lang="en-US" sz="1600" smtClean="0"/>
              <a:t>Video of instructor led Packet Tracer activity</a:t>
            </a:r>
          </a:p>
          <a:p>
            <a:pPr lvl="2">
              <a:buFontTx/>
              <a:buNone/>
            </a:pPr>
            <a:r>
              <a:rPr lang="en-US" sz="1600" smtClean="0"/>
              <a:t>PPT on best practices</a:t>
            </a:r>
          </a:p>
          <a:p>
            <a:pPr lvl="1">
              <a:buFontTx/>
              <a:buNone/>
            </a:pPr>
            <a:r>
              <a:rPr lang="en-US" sz="1800" smtClean="0"/>
              <a:t>Networking Academy Instructor Webinar series</a:t>
            </a:r>
          </a:p>
          <a:p>
            <a:pPr lvl="2">
              <a:buFontTx/>
              <a:buNone/>
            </a:pPr>
            <a:r>
              <a:rPr lang="en-US" sz="1600" smtClean="0">
                <a:hlinkClick r:id="rId4"/>
              </a:rPr>
              <a:t>Webinars</a:t>
            </a:r>
            <a:r>
              <a:rPr lang="en-US" sz="1600" smtClean="0"/>
              <a:t> can be viewed and downloaded</a:t>
            </a:r>
          </a:p>
        </p:txBody>
      </p:sp>
      <p:pic>
        <p:nvPicPr>
          <p:cNvPr id="33797" name="Picture 5" descr="gPT5Splas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32500" y="4419600"/>
            <a:ext cx="23256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3" descr="q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10"/>
          <p:cNvSpPr>
            <a:spLocks noChangeArrowheads="1"/>
          </p:cNvSpPr>
          <p:nvPr/>
        </p:nvSpPr>
        <p:spPr bwMode="auto">
          <a:xfrm>
            <a:off x="0" y="0"/>
            <a:ext cx="9144000" cy="16002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spAutoFit/>
          </a:bodyPr>
          <a:lstStyle/>
          <a:p>
            <a:endParaRPr lang="en-US"/>
          </a:p>
        </p:txBody>
      </p:sp>
      <p:sp>
        <p:nvSpPr>
          <p:cNvPr id="34820" name="Rectangle 11"/>
          <p:cNvSpPr>
            <a:spLocks noChangeArrowheads="1"/>
          </p:cNvSpPr>
          <p:nvPr/>
        </p:nvSpPr>
        <p:spPr bwMode="auto">
          <a:xfrm>
            <a:off x="636588" y="2770188"/>
            <a:ext cx="36306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nchor="ctr"/>
          <a:lstStyle/>
          <a:p>
            <a:pPr algn="l" defTabSz="814388" eaLnBrk="1" hangingPunct="1"/>
            <a:r>
              <a:rPr lang="en-US" sz="3000" b="0">
                <a:solidFill>
                  <a:srgbClr val="FFFFFF"/>
                </a:solidFill>
              </a:rPr>
              <a:t>Virtual Learning Tools</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3025" tIns="36511" rIns="73025" bIns="36511" anchor="ctr"/>
          <a:lstStyle/>
          <a:p>
            <a:endParaRPr lang="en-US" sz="1800"/>
          </a:p>
        </p:txBody>
      </p:sp>
      <p:sp>
        <p:nvSpPr>
          <p:cNvPr id="35843" name="Title 1"/>
          <p:cNvSpPr>
            <a:spLocks noGrp="1"/>
          </p:cNvSpPr>
          <p:nvPr>
            <p:ph type="title"/>
          </p:nvPr>
        </p:nvSpPr>
        <p:spPr>
          <a:xfrm>
            <a:off x="533400" y="533400"/>
            <a:ext cx="8145463" cy="838200"/>
          </a:xfrm>
        </p:spPr>
        <p:txBody>
          <a:bodyPr/>
          <a:lstStyle/>
          <a:p>
            <a:r>
              <a:rPr lang="en-US" smtClean="0"/>
              <a:t>Virtual Learning Tools</a:t>
            </a:r>
          </a:p>
        </p:txBody>
      </p:sp>
      <p:sp>
        <p:nvSpPr>
          <p:cNvPr id="35844" name="Content Placeholder 2"/>
          <p:cNvSpPr>
            <a:spLocks noGrp="1"/>
          </p:cNvSpPr>
          <p:nvPr>
            <p:ph idx="1"/>
          </p:nvPr>
        </p:nvSpPr>
        <p:spPr>
          <a:xfrm>
            <a:off x="533400" y="1600200"/>
            <a:ext cx="7940675" cy="3571875"/>
          </a:xfrm>
        </p:spPr>
        <p:txBody>
          <a:bodyPr/>
          <a:lstStyle/>
          <a:p>
            <a:r>
              <a:rPr lang="en-US" smtClean="0"/>
              <a:t>Two standalone tools are provided with the curriculum</a:t>
            </a:r>
          </a:p>
          <a:p>
            <a:pPr lvl="1">
              <a:buFontTx/>
              <a:buNone/>
            </a:pPr>
            <a:r>
              <a:rPr lang="en-US" smtClean="0"/>
              <a:t>Virtual Desktop</a:t>
            </a:r>
          </a:p>
          <a:p>
            <a:pPr lvl="1">
              <a:buFontTx/>
              <a:buNone/>
            </a:pPr>
            <a:r>
              <a:rPr lang="en-US" smtClean="0"/>
              <a:t>Virtual Laptop</a:t>
            </a:r>
          </a:p>
          <a:p>
            <a:r>
              <a:rPr lang="en-US" smtClean="0"/>
              <a:t>Designed to supplement classroom learning and provide interactive learning opportunities</a:t>
            </a:r>
          </a:p>
          <a:p>
            <a:r>
              <a:rPr lang="en-US" smtClean="0"/>
              <a:t>Both provide a virtual “hands-on” experience where physical equipment access is limited</a:t>
            </a:r>
          </a:p>
          <a:p>
            <a:r>
              <a:rPr lang="en-US" smtClean="0"/>
              <a:t>Enable students to virtually disassemble and reassemble desktops and laptops</a:t>
            </a:r>
          </a:p>
          <a:p>
            <a:r>
              <a:rPr lang="en-US" smtClean="0"/>
              <a:t>The following slides demonstrate the Virtual Laptop introductory tutorial</a:t>
            </a:r>
          </a:p>
          <a:p>
            <a:endParaRPr lang="en-US" smtClean="0"/>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55638" y="304800"/>
            <a:ext cx="8145462" cy="838200"/>
          </a:xfrm>
        </p:spPr>
        <p:txBody>
          <a:bodyPr/>
          <a:lstStyle/>
          <a:p>
            <a:pPr eaLnBrk="1" hangingPunct="1"/>
            <a:r>
              <a:rPr lang="en-US" smtClean="0"/>
              <a:t>Virtual Laptop Tutorial</a:t>
            </a:r>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87630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5073650" y="5410200"/>
            <a:ext cx="3536950" cy="914400"/>
            <a:chOff x="3196" y="3408"/>
            <a:chExt cx="2228" cy="576"/>
          </a:xfrm>
        </p:grpSpPr>
        <p:sp>
          <p:nvSpPr>
            <p:cNvPr id="36872" name="Text Box 5"/>
            <p:cNvSpPr txBox="1">
              <a:spLocks noChangeArrowheads="1"/>
            </p:cNvSpPr>
            <p:nvPr/>
          </p:nvSpPr>
          <p:spPr bwMode="auto">
            <a:xfrm>
              <a:off x="3196" y="3408"/>
              <a:ext cx="1556" cy="576"/>
            </a:xfrm>
            <a:prstGeom prst="rect">
              <a:avLst/>
            </a:prstGeom>
            <a:solidFill>
              <a:schemeClr val="bg1"/>
            </a:solidFill>
            <a:ln w="19050" algn="ctr">
              <a:solidFill>
                <a:schemeClr val="accent2"/>
              </a:solidFill>
              <a:miter lim="800000"/>
              <a:headEnd/>
              <a:tailEnd/>
            </a:ln>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gn="l"/>
              <a:r>
                <a:rPr lang="en-US" sz="2000">
                  <a:cs typeface="Times New Roman" pitchFamily="18" charset="0"/>
                </a:rPr>
                <a:t>Click on the arrow to view the brief tutorial.</a:t>
              </a:r>
            </a:p>
          </p:txBody>
        </p:sp>
        <p:sp>
          <p:nvSpPr>
            <p:cNvPr id="36873" name="Line 6"/>
            <p:cNvSpPr>
              <a:spLocks noChangeShapeType="1"/>
            </p:cNvSpPr>
            <p:nvPr/>
          </p:nvSpPr>
          <p:spPr bwMode="auto">
            <a:xfrm>
              <a:off x="4752" y="3744"/>
              <a:ext cx="672" cy="144"/>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grpSp>
      <p:grpSp>
        <p:nvGrpSpPr>
          <p:cNvPr id="3" name="Group 7"/>
          <p:cNvGrpSpPr>
            <a:grpSpLocks/>
          </p:cNvGrpSpPr>
          <p:nvPr/>
        </p:nvGrpSpPr>
        <p:grpSpPr bwMode="auto">
          <a:xfrm>
            <a:off x="5029200" y="990600"/>
            <a:ext cx="3706813" cy="1246188"/>
            <a:chOff x="3168" y="624"/>
            <a:chExt cx="2335" cy="785"/>
          </a:xfrm>
        </p:grpSpPr>
        <p:sp>
          <p:nvSpPr>
            <p:cNvPr id="36870" name="Text Box 8"/>
            <p:cNvSpPr txBox="1">
              <a:spLocks noChangeArrowheads="1"/>
            </p:cNvSpPr>
            <p:nvPr/>
          </p:nvSpPr>
          <p:spPr bwMode="auto">
            <a:xfrm>
              <a:off x="3168" y="624"/>
              <a:ext cx="1556" cy="785"/>
            </a:xfrm>
            <a:prstGeom prst="rect">
              <a:avLst/>
            </a:prstGeom>
            <a:solidFill>
              <a:schemeClr val="bg1"/>
            </a:solidFill>
            <a:ln w="19050" algn="ctr">
              <a:solidFill>
                <a:schemeClr val="accent2"/>
              </a:solidFill>
              <a:miter lim="800000"/>
              <a:headEnd/>
              <a:tailEnd/>
            </a:ln>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gn="l"/>
              <a:r>
                <a:rPr lang="en-US" sz="2000">
                  <a:cs typeface="Times New Roman" pitchFamily="18" charset="0"/>
                </a:rPr>
                <a:t>Or click the Skip button to go directly to using Virtual Laptop</a:t>
              </a:r>
              <a:r>
                <a:rPr lang="en-US">
                  <a:cs typeface="Times New Roman" pitchFamily="18" charset="0"/>
                </a:rPr>
                <a:t>.</a:t>
              </a:r>
            </a:p>
          </p:txBody>
        </p:sp>
        <p:sp>
          <p:nvSpPr>
            <p:cNvPr id="36871" name="Line 9"/>
            <p:cNvSpPr>
              <a:spLocks noChangeShapeType="1"/>
            </p:cNvSpPr>
            <p:nvPr/>
          </p:nvSpPr>
          <p:spPr bwMode="auto">
            <a:xfrm>
              <a:off x="4716" y="912"/>
              <a:ext cx="787" cy="347"/>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55638" y="304800"/>
            <a:ext cx="8145462" cy="838200"/>
          </a:xfrm>
        </p:spPr>
        <p:txBody>
          <a:bodyPr/>
          <a:lstStyle/>
          <a:p>
            <a:pPr eaLnBrk="1" hangingPunct="1"/>
            <a:r>
              <a:rPr lang="en-US" smtClean="0"/>
              <a:t>The Three Modes</a:t>
            </a:r>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1428750"/>
            <a:ext cx="888365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4"/>
          <p:cNvGrpSpPr>
            <a:grpSpLocks/>
          </p:cNvGrpSpPr>
          <p:nvPr/>
        </p:nvGrpSpPr>
        <p:grpSpPr bwMode="auto">
          <a:xfrm>
            <a:off x="1208088" y="1509713"/>
            <a:ext cx="3027362" cy="360362"/>
            <a:chOff x="761" y="951"/>
            <a:chExt cx="1907" cy="227"/>
          </a:xfrm>
        </p:grpSpPr>
        <p:sp>
          <p:nvSpPr>
            <p:cNvPr id="37902" name="Text Box 5"/>
            <p:cNvSpPr txBox="1">
              <a:spLocks noChangeArrowheads="1"/>
            </p:cNvSpPr>
            <p:nvPr/>
          </p:nvSpPr>
          <p:spPr bwMode="auto">
            <a:xfrm>
              <a:off x="1431" y="951"/>
              <a:ext cx="1237" cy="227"/>
            </a:xfrm>
            <a:prstGeom prst="rect">
              <a:avLst/>
            </a:prstGeom>
            <a:solidFill>
              <a:schemeClr val="bg1"/>
            </a:solidFill>
            <a:ln w="19050" algn="ctr">
              <a:solidFill>
                <a:schemeClr val="accent2"/>
              </a:solidFill>
              <a:miter lim="800000"/>
              <a:headEnd/>
              <a:tailEnd/>
            </a:ln>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sz="2000">
                  <a:cs typeface="Times New Roman" pitchFamily="18" charset="0"/>
                </a:rPr>
                <a:t>Learn Mode</a:t>
              </a:r>
            </a:p>
          </p:txBody>
        </p:sp>
        <p:sp>
          <p:nvSpPr>
            <p:cNvPr id="37903" name="Line 6"/>
            <p:cNvSpPr>
              <a:spLocks noChangeShapeType="1"/>
            </p:cNvSpPr>
            <p:nvPr/>
          </p:nvSpPr>
          <p:spPr bwMode="auto">
            <a:xfrm flipH="1">
              <a:off x="761" y="1021"/>
              <a:ext cx="676" cy="5"/>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grpSp>
      <p:grpSp>
        <p:nvGrpSpPr>
          <p:cNvPr id="3" name="Group 7"/>
          <p:cNvGrpSpPr>
            <a:grpSpLocks/>
          </p:cNvGrpSpPr>
          <p:nvPr/>
        </p:nvGrpSpPr>
        <p:grpSpPr bwMode="auto">
          <a:xfrm>
            <a:off x="1217613" y="5786438"/>
            <a:ext cx="3878262" cy="376237"/>
            <a:chOff x="767" y="3645"/>
            <a:chExt cx="2443" cy="237"/>
          </a:xfrm>
        </p:grpSpPr>
        <p:sp>
          <p:nvSpPr>
            <p:cNvPr id="37900" name="Text Box 8"/>
            <p:cNvSpPr txBox="1">
              <a:spLocks noChangeArrowheads="1"/>
            </p:cNvSpPr>
            <p:nvPr/>
          </p:nvSpPr>
          <p:spPr bwMode="auto">
            <a:xfrm>
              <a:off x="1851" y="3645"/>
              <a:ext cx="1359" cy="227"/>
            </a:xfrm>
            <a:prstGeom prst="rect">
              <a:avLst/>
            </a:prstGeom>
            <a:solidFill>
              <a:schemeClr val="bg1"/>
            </a:solidFill>
            <a:ln w="19050" algn="ctr">
              <a:solidFill>
                <a:schemeClr val="accent2"/>
              </a:solidFill>
              <a:miter lim="800000"/>
              <a:headEnd/>
              <a:tailEnd/>
            </a:ln>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sz="2000">
                  <a:cs typeface="Times New Roman" pitchFamily="18" charset="0"/>
                </a:rPr>
                <a:t>Explore Mode</a:t>
              </a:r>
            </a:p>
          </p:txBody>
        </p:sp>
        <p:sp>
          <p:nvSpPr>
            <p:cNvPr id="37901" name="Line 9"/>
            <p:cNvSpPr>
              <a:spLocks noChangeShapeType="1"/>
            </p:cNvSpPr>
            <p:nvPr/>
          </p:nvSpPr>
          <p:spPr bwMode="auto">
            <a:xfrm flipH="1">
              <a:off x="767" y="3871"/>
              <a:ext cx="1082" cy="11"/>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grpSp>
      <p:grpSp>
        <p:nvGrpSpPr>
          <p:cNvPr id="4" name="Group 10"/>
          <p:cNvGrpSpPr>
            <a:grpSpLocks/>
          </p:cNvGrpSpPr>
          <p:nvPr/>
        </p:nvGrpSpPr>
        <p:grpSpPr bwMode="auto">
          <a:xfrm>
            <a:off x="836613" y="5072063"/>
            <a:ext cx="3216275" cy="833437"/>
            <a:chOff x="527" y="3195"/>
            <a:chExt cx="2026" cy="525"/>
          </a:xfrm>
        </p:grpSpPr>
        <p:sp>
          <p:nvSpPr>
            <p:cNvPr id="37898" name="Text Box 11"/>
            <p:cNvSpPr txBox="1">
              <a:spLocks noChangeArrowheads="1"/>
            </p:cNvSpPr>
            <p:nvPr/>
          </p:nvSpPr>
          <p:spPr bwMode="auto">
            <a:xfrm>
              <a:off x="1335" y="3195"/>
              <a:ext cx="1218" cy="227"/>
            </a:xfrm>
            <a:prstGeom prst="rect">
              <a:avLst/>
            </a:prstGeom>
            <a:solidFill>
              <a:schemeClr val="bg1"/>
            </a:solidFill>
            <a:ln w="19050" algn="ctr">
              <a:solidFill>
                <a:schemeClr val="accent2"/>
              </a:solidFill>
              <a:miter lim="800000"/>
              <a:headEnd/>
              <a:tailEnd/>
            </a:ln>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sz="2000">
                  <a:cs typeface="Times New Roman" pitchFamily="18" charset="0"/>
                </a:rPr>
                <a:t>Test  Mode</a:t>
              </a:r>
            </a:p>
          </p:txBody>
        </p:sp>
        <p:sp>
          <p:nvSpPr>
            <p:cNvPr id="37899" name="Line 12"/>
            <p:cNvSpPr>
              <a:spLocks noChangeShapeType="1"/>
            </p:cNvSpPr>
            <p:nvPr/>
          </p:nvSpPr>
          <p:spPr bwMode="auto">
            <a:xfrm flipH="1">
              <a:off x="527" y="3445"/>
              <a:ext cx="808" cy="275"/>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grpSp>
      <p:sp>
        <p:nvSpPr>
          <p:cNvPr id="1248269" name="Text Box 13"/>
          <p:cNvSpPr txBox="1">
            <a:spLocks noChangeArrowheads="1"/>
          </p:cNvSpPr>
          <p:nvPr/>
        </p:nvSpPr>
        <p:spPr bwMode="auto">
          <a:xfrm>
            <a:off x="4551363" y="1217613"/>
            <a:ext cx="3754437" cy="969962"/>
          </a:xfrm>
          <a:prstGeom prst="rect">
            <a:avLst/>
          </a:prstGeom>
          <a:solidFill>
            <a:schemeClr val="bg1"/>
          </a:solidFill>
          <a:ln w="19050" algn="ctr">
            <a:solidFill>
              <a:schemeClr val="accent2"/>
            </a:solidFill>
            <a:miter lim="800000"/>
            <a:headEnd/>
            <a:tailEnd/>
          </a:ln>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gn="l">
              <a:spcBef>
                <a:spcPct val="50000"/>
              </a:spcBef>
            </a:pPr>
            <a:r>
              <a:rPr lang="en-US" sz="2000">
                <a:cs typeface="Times New Roman" pitchFamily="18" charset="0"/>
              </a:rPr>
              <a:t>Step-by-step instructions for removing and installing </a:t>
            </a:r>
            <a:r>
              <a:rPr lang="en-US"/>
              <a:t>c</a:t>
            </a:r>
            <a:r>
              <a:rPr lang="en-US" sz="2000">
                <a:cs typeface="Times New Roman" pitchFamily="18" charset="0"/>
              </a:rPr>
              <a:t>omponents</a:t>
            </a:r>
          </a:p>
        </p:txBody>
      </p:sp>
      <p:sp>
        <p:nvSpPr>
          <p:cNvPr id="1248270" name="Text Box 14"/>
          <p:cNvSpPr txBox="1">
            <a:spLocks noChangeArrowheads="1"/>
          </p:cNvSpPr>
          <p:nvPr/>
        </p:nvSpPr>
        <p:spPr bwMode="auto">
          <a:xfrm>
            <a:off x="3138488" y="4294188"/>
            <a:ext cx="2208212" cy="636587"/>
          </a:xfrm>
          <a:prstGeom prst="rect">
            <a:avLst/>
          </a:prstGeom>
          <a:solidFill>
            <a:schemeClr val="bg1"/>
          </a:solidFill>
          <a:ln w="19050" algn="ctr">
            <a:solidFill>
              <a:schemeClr val="accent2"/>
            </a:solidFill>
            <a:miter lim="800000"/>
            <a:headEnd/>
            <a:tailEnd/>
          </a:ln>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gn="l">
              <a:spcBef>
                <a:spcPct val="50000"/>
              </a:spcBef>
            </a:pPr>
            <a:r>
              <a:rPr lang="en-US" sz="2000">
                <a:cs typeface="Times New Roman" pitchFamily="18" charset="0"/>
              </a:rPr>
              <a:t>Self-check for understanding</a:t>
            </a:r>
          </a:p>
        </p:txBody>
      </p:sp>
      <p:sp>
        <p:nvSpPr>
          <p:cNvPr id="1248271" name="Text Box 15"/>
          <p:cNvSpPr txBox="1">
            <a:spLocks noChangeArrowheads="1"/>
          </p:cNvSpPr>
          <p:nvPr/>
        </p:nvSpPr>
        <p:spPr bwMode="auto">
          <a:xfrm>
            <a:off x="5100638" y="5170488"/>
            <a:ext cx="3189287" cy="914400"/>
          </a:xfrm>
          <a:prstGeom prst="rect">
            <a:avLst/>
          </a:prstGeom>
          <a:solidFill>
            <a:schemeClr val="bg1"/>
          </a:solidFill>
          <a:ln w="19050" algn="ctr">
            <a:solidFill>
              <a:schemeClr val="accent2"/>
            </a:solidFill>
            <a:miter lim="800000"/>
            <a:headEnd/>
            <a:tailEnd/>
          </a:ln>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gn="l">
              <a:spcBef>
                <a:spcPct val="50000"/>
              </a:spcBef>
            </a:pPr>
            <a:r>
              <a:rPr lang="en-US" sz="2000">
                <a:cs typeface="Times New Roman" pitchFamily="18" charset="0"/>
              </a:rPr>
              <a:t>Information about many laptop features and components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4826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4827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48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8269" grpId="0" animBg="1"/>
      <p:bldP spid="1248270" grpId="0" animBg="1"/>
      <p:bldP spid="12482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55638" y="304800"/>
            <a:ext cx="8145462" cy="838200"/>
          </a:xfrm>
        </p:spPr>
        <p:txBody>
          <a:bodyPr/>
          <a:lstStyle/>
          <a:p>
            <a:pPr eaLnBrk="1" hangingPunct="1"/>
            <a:r>
              <a:rPr lang="en-US" smtClean="0"/>
              <a:t>Learn Mode: Underside Layer</a:t>
            </a:r>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1147763"/>
            <a:ext cx="8689975" cy="540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4"/>
          <p:cNvGrpSpPr>
            <a:grpSpLocks/>
          </p:cNvGrpSpPr>
          <p:nvPr/>
        </p:nvGrpSpPr>
        <p:grpSpPr bwMode="auto">
          <a:xfrm>
            <a:off x="485775" y="3395663"/>
            <a:ext cx="5699125" cy="1381125"/>
            <a:chOff x="306" y="2139"/>
            <a:chExt cx="3590" cy="870"/>
          </a:xfrm>
        </p:grpSpPr>
        <p:sp>
          <p:nvSpPr>
            <p:cNvPr id="38918" name="Text Box 5"/>
            <p:cNvSpPr txBox="1">
              <a:spLocks noChangeArrowheads="1"/>
            </p:cNvSpPr>
            <p:nvPr/>
          </p:nvSpPr>
          <p:spPr bwMode="auto">
            <a:xfrm>
              <a:off x="2166" y="2139"/>
              <a:ext cx="1730" cy="436"/>
            </a:xfrm>
            <a:prstGeom prst="rect">
              <a:avLst/>
            </a:prstGeom>
            <a:solidFill>
              <a:schemeClr val="bg1"/>
            </a:solidFill>
            <a:ln w="19050" algn="ctr">
              <a:solidFill>
                <a:schemeClr val="accent2"/>
              </a:solidFill>
              <a:miter lim="800000"/>
              <a:headEnd/>
              <a:tailEnd/>
            </a:ln>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sz="2000">
                  <a:cs typeface="Times New Roman" pitchFamily="18" charset="0"/>
                </a:rPr>
                <a:t>Components in the Underside </a:t>
              </a:r>
              <a:r>
                <a:rPr lang="en-US">
                  <a:cs typeface="Times New Roman" pitchFamily="18" charset="0"/>
                </a:rPr>
                <a:t>Layer</a:t>
              </a:r>
            </a:p>
          </p:txBody>
        </p:sp>
        <p:sp>
          <p:nvSpPr>
            <p:cNvPr id="38919" name="Line 6"/>
            <p:cNvSpPr>
              <a:spLocks noChangeShapeType="1"/>
            </p:cNvSpPr>
            <p:nvPr/>
          </p:nvSpPr>
          <p:spPr bwMode="auto">
            <a:xfrm flipH="1">
              <a:off x="1464" y="2389"/>
              <a:ext cx="702" cy="180"/>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38920" name="Rectangle 7"/>
            <p:cNvSpPr>
              <a:spLocks noChangeArrowheads="1"/>
            </p:cNvSpPr>
            <p:nvPr/>
          </p:nvSpPr>
          <p:spPr bwMode="auto">
            <a:xfrm>
              <a:off x="306" y="2568"/>
              <a:ext cx="858" cy="441"/>
            </a:xfrm>
            <a:prstGeom prst="rect">
              <a:avLst/>
            </a:prstGeom>
            <a:noFill/>
            <a:ln w="254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grpSp>
      <p:pic>
        <p:nvPicPr>
          <p:cNvPr id="12503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 y="4154488"/>
            <a:ext cx="1168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mph" presetSubtype="0" fill="hold" nodeType="clickEffect">
                                  <p:stCondLst>
                                    <p:cond delay="0"/>
                                  </p:stCondLst>
                                  <p:childTnLst>
                                    <p:animScale>
                                      <p:cBhvr>
                                        <p:cTn id="12" dur="2000" fill="hold"/>
                                        <p:tgtEl>
                                          <p:spTgt spid="1250312"/>
                                        </p:tgtEl>
                                      </p:cBhvr>
                                      <p:by x="200000" y="200000"/>
                                    </p:animScale>
                                  </p:childTnLst>
                                  <p:subTnLst>
                                    <p:set>
                                      <p:cBhvr override="childStyle">
                                        <p:cTn dur="1" fill="hold" display="0" masterRel="nextClick" afterEffect="1"/>
                                        <p:tgtEl>
                                          <p:spTgt spid="12503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8" descr="s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5"/>
          <p:cNvSpPr>
            <a:spLocks noChangeArrowheads="1"/>
          </p:cNvSpPr>
          <p:nvPr/>
        </p:nvSpPr>
        <p:spPr bwMode="auto">
          <a:xfrm>
            <a:off x="0" y="0"/>
            <a:ext cx="9144000" cy="16002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spAutoFit/>
          </a:bodyPr>
          <a:lstStyle/>
          <a:p>
            <a:endParaRPr lang="en-US"/>
          </a:p>
        </p:txBody>
      </p:sp>
      <p:sp>
        <p:nvSpPr>
          <p:cNvPr id="12292" name="Rectangle 32"/>
          <p:cNvSpPr>
            <a:spLocks noGrp="1" noChangeArrowheads="1"/>
          </p:cNvSpPr>
          <p:nvPr>
            <p:ph type="title" idx="4294967295"/>
          </p:nvPr>
        </p:nvSpPr>
        <p:spPr>
          <a:xfrm>
            <a:off x="457200" y="2522538"/>
            <a:ext cx="3505200" cy="1349375"/>
          </a:xfrm>
        </p:spPr>
        <p:txBody>
          <a:bodyPr anchor="ctr"/>
          <a:lstStyle/>
          <a:p>
            <a:pPr eaLnBrk="1" hangingPunct="1"/>
            <a:r>
              <a:rPr lang="en-US" sz="3000" b="0" smtClean="0">
                <a:solidFill>
                  <a:srgbClr val="FFFFFF"/>
                </a:solidFill>
              </a:rPr>
              <a:t>Overview</a:t>
            </a:r>
            <a:endParaRPr lang="en-US" sz="3000" b="0" smtClean="0">
              <a:solidFill>
                <a:schemeClr val="folHlink"/>
              </a:solidFill>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55638" y="304800"/>
            <a:ext cx="8145462" cy="838200"/>
          </a:xfrm>
        </p:spPr>
        <p:txBody>
          <a:bodyPr/>
          <a:lstStyle/>
          <a:p>
            <a:pPr eaLnBrk="1" hangingPunct="1"/>
            <a:r>
              <a:rPr lang="en-US" smtClean="0"/>
              <a:t>Learn Mode: Show Instructions</a:t>
            </a:r>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1147763"/>
            <a:ext cx="8689975" cy="540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4"/>
          <p:cNvGrpSpPr>
            <a:grpSpLocks/>
          </p:cNvGrpSpPr>
          <p:nvPr/>
        </p:nvGrpSpPr>
        <p:grpSpPr bwMode="auto">
          <a:xfrm>
            <a:off x="2695575" y="4594225"/>
            <a:ext cx="3741738" cy="636588"/>
            <a:chOff x="1644" y="2894"/>
            <a:chExt cx="2357" cy="401"/>
          </a:xfrm>
        </p:grpSpPr>
        <p:sp>
          <p:nvSpPr>
            <p:cNvPr id="39943" name="Text Box 5"/>
            <p:cNvSpPr txBox="1">
              <a:spLocks noChangeArrowheads="1"/>
            </p:cNvSpPr>
            <p:nvPr/>
          </p:nvSpPr>
          <p:spPr bwMode="auto">
            <a:xfrm>
              <a:off x="2456" y="2894"/>
              <a:ext cx="1545" cy="401"/>
            </a:xfrm>
            <a:prstGeom prst="rect">
              <a:avLst/>
            </a:prstGeom>
            <a:solidFill>
              <a:schemeClr val="bg1"/>
            </a:solidFill>
            <a:ln w="19050" algn="ctr">
              <a:solidFill>
                <a:schemeClr val="accent2"/>
              </a:solidFill>
              <a:miter lim="800000"/>
              <a:headEnd/>
              <a:tailEnd/>
            </a:ln>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sz="2000">
                  <a:cs typeface="Times New Roman" pitchFamily="18" charset="0"/>
                </a:rPr>
                <a:t>For step-by-step instructions</a:t>
              </a:r>
            </a:p>
          </p:txBody>
        </p:sp>
        <p:sp>
          <p:nvSpPr>
            <p:cNvPr id="39944" name="Line 6"/>
            <p:cNvSpPr>
              <a:spLocks noChangeShapeType="1"/>
            </p:cNvSpPr>
            <p:nvPr/>
          </p:nvSpPr>
          <p:spPr bwMode="auto">
            <a:xfrm flipH="1">
              <a:off x="1644" y="3112"/>
              <a:ext cx="825" cy="132"/>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grpSp>
      <p:pic>
        <p:nvPicPr>
          <p:cNvPr id="125235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2268538"/>
            <a:ext cx="2316163"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5236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650" y="5160963"/>
            <a:ext cx="2160588" cy="204787"/>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52360"/>
                                        </p:tgtEl>
                                        <p:attrNameLst>
                                          <p:attrName>style.visibility</p:attrName>
                                        </p:attrNameLst>
                                      </p:cBhvr>
                                      <p:to>
                                        <p:strVal val="visible"/>
                                      </p:to>
                                    </p:set>
                                  </p:childTnLst>
                                </p:cTn>
                              </p:par>
                            </p:childTnLst>
                          </p:cTn>
                        </p:par>
                        <p:par>
                          <p:cTn id="13" fill="hold" nodeType="afterGroup">
                            <p:stCondLst>
                              <p:cond delay="0"/>
                            </p:stCondLst>
                            <p:childTnLst>
                              <p:par>
                                <p:cTn id="14" presetID="6" presetClass="emph" presetSubtype="0" fill="hold" nodeType="afterEffect">
                                  <p:stCondLst>
                                    <p:cond delay="0"/>
                                  </p:stCondLst>
                                  <p:childTnLst>
                                    <p:animScale>
                                      <p:cBhvr>
                                        <p:cTn id="15" dur="2000" fill="hold"/>
                                        <p:tgtEl>
                                          <p:spTgt spid="1252360"/>
                                        </p:tgtEl>
                                      </p:cBhvr>
                                      <p:by x="150000" y="150000"/>
                                    </p:animScale>
                                  </p:childTnLst>
                                  <p:subTnLst>
                                    <p:set>
                                      <p:cBhvr override="childStyle">
                                        <p:cTn dur="1" fill="hold" display="0" masterRel="nextClick" afterEffect="1"/>
                                        <p:tgtEl>
                                          <p:spTgt spid="1252360"/>
                                        </p:tgtEl>
                                        <p:attrNameLst>
                                          <p:attrName>style.visibility</p:attrName>
                                        </p:attrNameLst>
                                      </p:cBhvr>
                                      <p:to>
                                        <p:strVal val="hidden"/>
                                      </p:to>
                                    </p:set>
                                  </p:sub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252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55638" y="304800"/>
            <a:ext cx="8145462" cy="838200"/>
          </a:xfrm>
        </p:spPr>
        <p:txBody>
          <a:bodyPr/>
          <a:lstStyle/>
          <a:p>
            <a:pPr eaLnBrk="1" hangingPunct="1"/>
            <a:r>
              <a:rPr lang="en-US" smtClean="0"/>
              <a:t>Antistatic Mat</a:t>
            </a:r>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1133475"/>
            <a:ext cx="8593138"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544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263" y="4702175"/>
            <a:ext cx="26987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5440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1838" y="4708525"/>
            <a:ext cx="3143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1000" fill="hold"/>
                                        <p:tgtEl>
                                          <p:spTgt spid="1254404"/>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125440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55638" y="304800"/>
            <a:ext cx="8145462" cy="838200"/>
          </a:xfrm>
        </p:spPr>
        <p:txBody>
          <a:bodyPr/>
          <a:lstStyle/>
          <a:p>
            <a:pPr eaLnBrk="1" hangingPunct="1"/>
            <a:r>
              <a:rPr lang="en-US" smtClean="0"/>
              <a:t>Aligning and Installing Components</a:t>
            </a:r>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1285875"/>
            <a:ext cx="7926387"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55638" y="304800"/>
            <a:ext cx="8145462" cy="838200"/>
          </a:xfrm>
        </p:spPr>
        <p:txBody>
          <a:bodyPr/>
          <a:lstStyle/>
          <a:p>
            <a:pPr eaLnBrk="1" hangingPunct="1"/>
            <a:r>
              <a:rPr lang="en-US" smtClean="0"/>
              <a:t>Completing a Layer in Learn Mode</a:t>
            </a:r>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1147763"/>
            <a:ext cx="8689975" cy="540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30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8" y="2295525"/>
            <a:ext cx="2293937" cy="3089275"/>
          </a:xfrm>
          <a:prstGeom prst="rect">
            <a:avLst/>
          </a:prstGeom>
          <a:noFill/>
          <a:ln w="381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55638" y="304800"/>
            <a:ext cx="8145462" cy="838200"/>
          </a:xfrm>
        </p:spPr>
        <p:txBody>
          <a:bodyPr/>
          <a:lstStyle/>
          <a:p>
            <a:pPr eaLnBrk="1" hangingPunct="1"/>
            <a:r>
              <a:rPr lang="en-US" smtClean="0"/>
              <a:t>Learn Mode: Top &amp; Sides Layer</a:t>
            </a:r>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1147763"/>
            <a:ext cx="8653463"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60548" name="Rectangle 4"/>
          <p:cNvSpPr>
            <a:spLocks noChangeArrowheads="1"/>
          </p:cNvSpPr>
          <p:nvPr/>
        </p:nvSpPr>
        <p:spPr bwMode="auto">
          <a:xfrm rot="-1550853">
            <a:off x="2954338" y="2700338"/>
            <a:ext cx="741362" cy="155575"/>
          </a:xfrm>
          <a:prstGeom prst="rect">
            <a:avLst/>
          </a:prstGeom>
          <a:noFill/>
          <a:ln w="254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1260549" name="Rectangle 5"/>
          <p:cNvSpPr>
            <a:spLocks noChangeArrowheads="1"/>
          </p:cNvSpPr>
          <p:nvPr/>
        </p:nvSpPr>
        <p:spPr bwMode="auto">
          <a:xfrm rot="-2673814">
            <a:off x="7011988" y="3946525"/>
            <a:ext cx="1527175" cy="212725"/>
          </a:xfrm>
          <a:prstGeom prst="rect">
            <a:avLst/>
          </a:prstGeom>
          <a:noFill/>
          <a:ln w="254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nvGrpSpPr>
          <p:cNvPr id="2" name="Group 6"/>
          <p:cNvGrpSpPr>
            <a:grpSpLocks/>
          </p:cNvGrpSpPr>
          <p:nvPr/>
        </p:nvGrpSpPr>
        <p:grpSpPr bwMode="auto">
          <a:xfrm>
            <a:off x="4137025" y="4260850"/>
            <a:ext cx="2965450" cy="360363"/>
            <a:chOff x="2606" y="2684"/>
            <a:chExt cx="1868" cy="227"/>
          </a:xfrm>
        </p:grpSpPr>
        <p:sp>
          <p:nvSpPr>
            <p:cNvPr id="44042" name="Text Box 7"/>
            <p:cNvSpPr txBox="1">
              <a:spLocks noChangeArrowheads="1"/>
            </p:cNvSpPr>
            <p:nvPr/>
          </p:nvSpPr>
          <p:spPr bwMode="auto">
            <a:xfrm>
              <a:off x="2606" y="2684"/>
              <a:ext cx="1218" cy="227"/>
            </a:xfrm>
            <a:prstGeom prst="rect">
              <a:avLst/>
            </a:prstGeom>
            <a:solidFill>
              <a:schemeClr val="bg1"/>
            </a:solidFill>
            <a:ln w="19050" algn="ctr">
              <a:solidFill>
                <a:schemeClr val="accent2"/>
              </a:solidFill>
              <a:miter lim="800000"/>
              <a:headEnd/>
              <a:tailEnd/>
            </a:ln>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sz="2000">
                  <a:cs typeface="Times New Roman" pitchFamily="18" charset="0"/>
                </a:rPr>
                <a:t>Optical Drive</a:t>
              </a:r>
            </a:p>
          </p:txBody>
        </p:sp>
        <p:sp>
          <p:nvSpPr>
            <p:cNvPr id="44043" name="Line 8"/>
            <p:cNvSpPr>
              <a:spLocks noChangeShapeType="1"/>
            </p:cNvSpPr>
            <p:nvPr/>
          </p:nvSpPr>
          <p:spPr bwMode="auto">
            <a:xfrm flipV="1">
              <a:off x="3824" y="2771"/>
              <a:ext cx="650" cy="19"/>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grpSp>
      <p:grpSp>
        <p:nvGrpSpPr>
          <p:cNvPr id="3" name="Group 9"/>
          <p:cNvGrpSpPr>
            <a:grpSpLocks/>
          </p:cNvGrpSpPr>
          <p:nvPr/>
        </p:nvGrpSpPr>
        <p:grpSpPr bwMode="auto">
          <a:xfrm>
            <a:off x="3787775" y="2289175"/>
            <a:ext cx="3063875" cy="404813"/>
            <a:chOff x="2386" y="1442"/>
            <a:chExt cx="1930" cy="255"/>
          </a:xfrm>
        </p:grpSpPr>
        <p:sp>
          <p:nvSpPr>
            <p:cNvPr id="44040" name="Text Box 10"/>
            <p:cNvSpPr txBox="1">
              <a:spLocks noChangeArrowheads="1"/>
            </p:cNvSpPr>
            <p:nvPr/>
          </p:nvSpPr>
          <p:spPr bwMode="auto">
            <a:xfrm>
              <a:off x="3098" y="1442"/>
              <a:ext cx="1218" cy="227"/>
            </a:xfrm>
            <a:prstGeom prst="rect">
              <a:avLst/>
            </a:prstGeom>
            <a:solidFill>
              <a:schemeClr val="bg1"/>
            </a:solidFill>
            <a:ln w="19050" algn="ctr">
              <a:solidFill>
                <a:schemeClr val="accent2"/>
              </a:solidFill>
              <a:miter lim="800000"/>
              <a:headEnd/>
              <a:tailEnd/>
            </a:ln>
          </p:spPr>
          <p:txBody>
            <a:bodyPr lIns="82124" tIns="41061" rIns="82124" bIns="41061">
              <a:spAutoFit/>
            </a:bodyP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sz="2000">
                  <a:cs typeface="Times New Roman" pitchFamily="18" charset="0"/>
                </a:rPr>
                <a:t>PC Card</a:t>
              </a:r>
            </a:p>
          </p:txBody>
        </p:sp>
        <p:sp>
          <p:nvSpPr>
            <p:cNvPr id="44041" name="Line 11"/>
            <p:cNvSpPr>
              <a:spLocks noChangeShapeType="1"/>
            </p:cNvSpPr>
            <p:nvPr/>
          </p:nvSpPr>
          <p:spPr bwMode="auto">
            <a:xfrm flipH="1">
              <a:off x="2386" y="1578"/>
              <a:ext cx="712" cy="119"/>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6054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60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548" grpId="0" animBg="1"/>
      <p:bldP spid="126054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55638" y="304800"/>
            <a:ext cx="8145462" cy="838200"/>
          </a:xfrm>
        </p:spPr>
        <p:txBody>
          <a:bodyPr/>
          <a:lstStyle/>
          <a:p>
            <a:pPr eaLnBrk="1" hangingPunct="1"/>
            <a:r>
              <a:rPr lang="en-US" smtClean="0"/>
              <a:t>Learn Mode: Docking Station Layer</a:t>
            </a:r>
          </a:p>
        </p:txBody>
      </p:sp>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1120775"/>
            <a:ext cx="8699500" cy="544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55638" y="304800"/>
            <a:ext cx="8145462" cy="838200"/>
          </a:xfrm>
        </p:spPr>
        <p:txBody>
          <a:bodyPr/>
          <a:lstStyle/>
          <a:p>
            <a:pPr eaLnBrk="1" hangingPunct="1"/>
            <a:r>
              <a:rPr lang="en-US" smtClean="0"/>
              <a:t>Learn Mode: External Cables Layer</a:t>
            </a:r>
          </a:p>
        </p:txBody>
      </p:sp>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116013"/>
            <a:ext cx="8686800"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55638" y="304800"/>
            <a:ext cx="8145462" cy="838200"/>
          </a:xfrm>
        </p:spPr>
        <p:txBody>
          <a:bodyPr/>
          <a:lstStyle/>
          <a:p>
            <a:pPr eaLnBrk="1" hangingPunct="1"/>
            <a:r>
              <a:rPr lang="en-US" smtClean="0"/>
              <a:t>Test Mode</a:t>
            </a:r>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306513"/>
            <a:ext cx="8640762"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55638" y="304800"/>
            <a:ext cx="8145462" cy="838200"/>
          </a:xfrm>
        </p:spPr>
        <p:txBody>
          <a:bodyPr/>
          <a:lstStyle/>
          <a:p>
            <a:pPr eaLnBrk="1" hangingPunct="1"/>
            <a:r>
              <a:rPr lang="en-US" smtClean="0"/>
              <a:t>Explore Mode</a:t>
            </a:r>
          </a:p>
        </p:txBody>
      </p:sp>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1554163"/>
            <a:ext cx="8670925"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687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7663" y="1612900"/>
            <a:ext cx="598805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687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4963" y="1616075"/>
            <a:ext cx="5989637"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687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200" y="1593850"/>
            <a:ext cx="5995988"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6874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1788" y="1590675"/>
            <a:ext cx="5997575"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6874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4488" y="1622425"/>
            <a:ext cx="6005512"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6874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2263" y="1589088"/>
            <a:ext cx="6026150"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687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687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687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6874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6874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687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55638" y="304800"/>
            <a:ext cx="8145462" cy="838200"/>
          </a:xfrm>
        </p:spPr>
        <p:txBody>
          <a:bodyPr/>
          <a:lstStyle/>
          <a:p>
            <a:pPr eaLnBrk="1" hangingPunct="1"/>
            <a:r>
              <a:rPr lang="en-US" smtClean="0"/>
              <a:t>The “Learn More” Option</a:t>
            </a:r>
          </a:p>
        </p:txBody>
      </p:sp>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189038"/>
            <a:ext cx="8618538" cy="53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lIns="82124" tIns="41061" rIns="82124" bIns="41061" anchor="ctr"/>
          <a:lstStyle/>
          <a:p>
            <a:endParaRPr lang="en-US">
              <a:solidFill>
                <a:srgbClr val="000000"/>
              </a:solidFill>
            </a:endParaRPr>
          </a:p>
        </p:txBody>
      </p:sp>
      <p:sp>
        <p:nvSpPr>
          <p:cNvPr id="13315"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3025" tIns="36511" rIns="73025" bIns="36511" anchor="ctr"/>
          <a:lstStyle/>
          <a:p>
            <a:endParaRPr lang="en-US">
              <a:solidFill>
                <a:srgbClr val="000000"/>
              </a:solidFill>
            </a:endParaRPr>
          </a:p>
        </p:txBody>
      </p:sp>
      <p:sp>
        <p:nvSpPr>
          <p:cNvPr id="13316"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3025" tIns="36511" rIns="73025" bIns="36511" anchor="ctr"/>
          <a:lstStyle/>
          <a:p>
            <a:endParaRPr lang="en-US">
              <a:solidFill>
                <a:srgbClr val="000000"/>
              </a:solidFill>
            </a:endParaRPr>
          </a:p>
        </p:txBody>
      </p:sp>
      <p:sp>
        <p:nvSpPr>
          <p:cNvPr id="13317" name="Rectangle 16"/>
          <p:cNvSpPr>
            <a:spLocks noGrp="1" noChangeArrowheads="1"/>
          </p:cNvSpPr>
          <p:nvPr>
            <p:ph type="title" idx="4294967295"/>
          </p:nvPr>
        </p:nvSpPr>
        <p:spPr/>
        <p:txBody>
          <a:bodyPr/>
          <a:lstStyle/>
          <a:p>
            <a:pPr eaLnBrk="1" hangingPunct="1"/>
            <a:r>
              <a:rPr lang="en-US" smtClean="0"/>
              <a:t>ITE: PC Hardware and Software v4.1</a:t>
            </a:r>
          </a:p>
        </p:txBody>
      </p:sp>
      <p:sp>
        <p:nvSpPr>
          <p:cNvPr id="13318" name="Rectangle 25"/>
          <p:cNvSpPr>
            <a:spLocks noChangeArrowheads="1"/>
          </p:cNvSpPr>
          <p:nvPr/>
        </p:nvSpPr>
        <p:spPr bwMode="auto">
          <a:xfrm>
            <a:off x="655638" y="1123950"/>
            <a:ext cx="69405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lstStyle/>
          <a:p>
            <a:pPr algn="l" defTabSz="814388">
              <a:tabLst>
                <a:tab pos="4459288" algn="l"/>
              </a:tabLst>
            </a:pPr>
            <a:r>
              <a:rPr lang="en-US">
                <a:solidFill>
                  <a:srgbClr val="FFFFFF"/>
                </a:solidFill>
              </a:rPr>
              <a:t>Subtitle: Size 24, Left Aligned</a:t>
            </a:r>
          </a:p>
        </p:txBody>
      </p:sp>
      <p:sp>
        <p:nvSpPr>
          <p:cNvPr id="13319"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endParaRPr lang="en-US">
              <a:solidFill>
                <a:srgbClr val="000000"/>
              </a:solidFill>
            </a:endParaRPr>
          </a:p>
        </p:txBody>
      </p:sp>
      <p:sp>
        <p:nvSpPr>
          <p:cNvPr id="2056"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defRPr/>
            </a:pPr>
            <a:endParaRPr lang="en-US">
              <a:solidFill>
                <a:srgbClr val="000000"/>
              </a:solidFill>
              <a:latin typeface="Arial" pitchFamily="34" charset="0"/>
            </a:endParaRPr>
          </a:p>
        </p:txBody>
      </p:sp>
      <p:sp>
        <p:nvSpPr>
          <p:cNvPr id="13321"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lIns="73025" tIns="36511" rIns="73025" bIns="36511" anchor="ctr"/>
          <a:lstStyle/>
          <a:p>
            <a:endParaRPr lang="en-US">
              <a:solidFill>
                <a:srgbClr val="000000"/>
              </a:solidFill>
            </a:endParaRPr>
          </a:p>
        </p:txBody>
      </p:sp>
      <p:sp>
        <p:nvSpPr>
          <p:cNvPr id="13322" name="Rectangle 28"/>
          <p:cNvSpPr>
            <a:spLocks noChangeArrowheads="1"/>
          </p:cNvSpPr>
          <p:nvPr/>
        </p:nvSpPr>
        <p:spPr bwMode="auto">
          <a:xfrm flipV="1">
            <a:off x="366713" y="6037263"/>
            <a:ext cx="8391525" cy="190500"/>
          </a:xfrm>
          <a:prstGeom prst="rect">
            <a:avLst/>
          </a:prstGeom>
          <a:solidFill>
            <a:srgbClr val="708CA1"/>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lIns="82124" tIns="41061" rIns="82124" bIns="41061" anchor="ctr"/>
          <a:lstStyle/>
          <a:p>
            <a:endParaRPr lang="en-US">
              <a:solidFill>
                <a:srgbClr val="000000"/>
              </a:solidFill>
            </a:endParaRPr>
          </a:p>
        </p:txBody>
      </p:sp>
      <p:sp>
        <p:nvSpPr>
          <p:cNvPr id="13323" name="Rectangle 17"/>
          <p:cNvSpPr>
            <a:spLocks noGrp="1" noChangeArrowheads="1"/>
          </p:cNvSpPr>
          <p:nvPr>
            <p:ph type="body" idx="4294967295"/>
          </p:nvPr>
        </p:nvSpPr>
        <p:spPr>
          <a:xfrm>
            <a:off x="457200" y="1762125"/>
            <a:ext cx="5486400" cy="3571875"/>
          </a:xfrm>
        </p:spPr>
        <p:txBody>
          <a:bodyPr/>
          <a:lstStyle/>
          <a:p>
            <a:pPr>
              <a:lnSpc>
                <a:spcPct val="85000"/>
              </a:lnSpc>
            </a:pPr>
            <a:r>
              <a:rPr lang="en-US" sz="1800" smtClean="0"/>
              <a:t>A comprehensive overview of computer hardware and software with an introduction to advanced concepts</a:t>
            </a:r>
          </a:p>
          <a:p>
            <a:pPr>
              <a:lnSpc>
                <a:spcPct val="85000"/>
              </a:lnSpc>
            </a:pPr>
            <a:r>
              <a:rPr lang="en-US" sz="1800" smtClean="0"/>
              <a:t>Integrates virtual learning tools and Cisco Packet Tracer activities to supplement classroom learning and provide an interactive “hands-on” experience</a:t>
            </a:r>
          </a:p>
          <a:p>
            <a:pPr>
              <a:lnSpc>
                <a:spcPct val="85000"/>
              </a:lnSpc>
            </a:pPr>
            <a:r>
              <a:rPr lang="en-US" sz="1800" smtClean="0"/>
              <a:t>Designed for students pursuing careers in IT and wanting practical knowledge of how a computer works</a:t>
            </a:r>
          </a:p>
          <a:p>
            <a:pPr eaLnBrk="1" hangingPunct="1">
              <a:spcBef>
                <a:spcPct val="30000"/>
              </a:spcBef>
            </a:pPr>
            <a:r>
              <a:rPr lang="en-US" sz="1800" smtClean="0"/>
              <a:t>Helps prepares students for CompTIA 2009 A+ certification exams - approved as CompTIA Authorized Quality Curriculum</a:t>
            </a:r>
          </a:p>
          <a:p>
            <a:pPr>
              <a:lnSpc>
                <a:spcPct val="85000"/>
              </a:lnSpc>
            </a:pPr>
            <a:r>
              <a:rPr lang="en-US" sz="1800" smtClean="0"/>
              <a:t>No changes to equipment bundle or PC requirements</a:t>
            </a:r>
          </a:p>
          <a:p>
            <a:pPr>
              <a:lnSpc>
                <a:spcPct val="85000"/>
              </a:lnSpc>
            </a:pPr>
            <a:r>
              <a:rPr lang="en-US" sz="1800" smtClean="0"/>
              <a:t>Same Graphical User Interface (GUI) as v4.0 </a:t>
            </a:r>
          </a:p>
        </p:txBody>
      </p:sp>
      <p:pic>
        <p:nvPicPr>
          <p:cNvPr id="13324" name="Picture 5" descr="MAE00976"/>
          <p:cNvPicPr>
            <a:picLocks noChangeAspect="1" noChangeArrowheads="1"/>
          </p:cNvPicPr>
          <p:nvPr/>
        </p:nvPicPr>
        <p:blipFill>
          <a:blip r:embed="rId3">
            <a:extLst>
              <a:ext uri="{28A0092B-C50C-407E-A947-70E740481C1C}">
                <a14:useLocalDpi xmlns:a14="http://schemas.microsoft.com/office/drawing/2010/main" val="0"/>
              </a:ext>
            </a:extLst>
          </a:blip>
          <a:srcRect t="3961" b="1093"/>
          <a:stretch>
            <a:fillRect/>
          </a:stretch>
        </p:blipFill>
        <p:spPr bwMode="auto">
          <a:xfrm>
            <a:off x="6103938" y="1627188"/>
            <a:ext cx="266065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lstStyle/>
          <a:p>
            <a:endParaRPr lang="en-US"/>
          </a:p>
        </p:txBody>
      </p:sp>
      <p:pic>
        <p:nvPicPr>
          <p:cNvPr id="50179" name="Picture 100" descr="CNA_largo-on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9" descr="Cisco_WHT_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619375"/>
            <a:ext cx="24003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lstStyle/>
          <a:p>
            <a:endParaRPr lang="en-US"/>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3025" tIns="36511" rIns="73025" bIns="36511" anchor="ctr"/>
          <a:lstStyle/>
          <a:p>
            <a:endParaRPr lang="en-US" sz="1800"/>
          </a:p>
        </p:txBody>
      </p:sp>
      <p:sp>
        <p:nvSpPr>
          <p:cNvPr id="14339" name="Title 1"/>
          <p:cNvSpPr>
            <a:spLocks noGrp="1"/>
          </p:cNvSpPr>
          <p:nvPr>
            <p:ph type="title"/>
          </p:nvPr>
        </p:nvSpPr>
        <p:spPr>
          <a:xfrm>
            <a:off x="609600" y="533400"/>
            <a:ext cx="8145463" cy="838200"/>
          </a:xfrm>
        </p:spPr>
        <p:txBody>
          <a:bodyPr/>
          <a:lstStyle/>
          <a:p>
            <a:r>
              <a:rPr lang="en-US" smtClean="0"/>
              <a:t>New in Version 4.1</a:t>
            </a:r>
          </a:p>
        </p:txBody>
      </p:sp>
      <p:sp>
        <p:nvSpPr>
          <p:cNvPr id="13316" name="Content Placeholder 2"/>
          <p:cNvSpPr>
            <a:spLocks noGrp="1"/>
          </p:cNvSpPr>
          <p:nvPr>
            <p:ph idx="1"/>
          </p:nvPr>
        </p:nvSpPr>
        <p:spPr>
          <a:xfrm>
            <a:off x="609600" y="1609725"/>
            <a:ext cx="7940675" cy="4943475"/>
          </a:xfrm>
        </p:spPr>
        <p:txBody>
          <a:bodyPr/>
          <a:lstStyle/>
          <a:p>
            <a:pPr>
              <a:lnSpc>
                <a:spcPct val="75000"/>
              </a:lnSpc>
              <a:defRPr/>
            </a:pPr>
            <a:r>
              <a:rPr lang="en-US" dirty="0" smtClean="0"/>
              <a:t>New and updated content including:</a:t>
            </a:r>
          </a:p>
          <a:p>
            <a:pPr lvl="1">
              <a:buFontTx/>
              <a:buNone/>
              <a:defRPr/>
            </a:pPr>
            <a:r>
              <a:rPr lang="en-US" sz="1800" dirty="0" smtClean="0"/>
              <a:t>New hardware technology</a:t>
            </a:r>
          </a:p>
          <a:p>
            <a:pPr lvl="1">
              <a:buFontTx/>
              <a:buNone/>
              <a:defRPr/>
            </a:pPr>
            <a:r>
              <a:rPr lang="en-US" sz="1800" dirty="0" smtClean="0"/>
              <a:t>Windows Vista and Windows 7 operating systems information</a:t>
            </a:r>
          </a:p>
          <a:p>
            <a:pPr lvl="1">
              <a:buFontTx/>
              <a:buNone/>
              <a:defRPr/>
            </a:pPr>
            <a:r>
              <a:rPr lang="en-US" sz="1800" dirty="0" smtClean="0"/>
              <a:t>More troubleshooting skills</a:t>
            </a:r>
          </a:p>
          <a:p>
            <a:pPr lvl="1">
              <a:buFontTx/>
              <a:buNone/>
              <a:defRPr/>
            </a:pPr>
            <a:r>
              <a:rPr lang="en-US" sz="1800" dirty="0" smtClean="0"/>
              <a:t>Increased network application skills </a:t>
            </a:r>
          </a:p>
          <a:p>
            <a:pPr lvl="1">
              <a:buFontTx/>
              <a:buNone/>
              <a:defRPr/>
            </a:pPr>
            <a:r>
              <a:rPr lang="en-US" sz="1800" dirty="0" smtClean="0"/>
              <a:t>Increased wireless and security skills</a:t>
            </a:r>
          </a:p>
          <a:p>
            <a:pPr lvl="1">
              <a:buFontTx/>
              <a:buNone/>
              <a:defRPr/>
            </a:pPr>
            <a:r>
              <a:rPr lang="en-US" sz="1800" dirty="0" smtClean="0"/>
              <a:t>Reported errors in prior version corrected</a:t>
            </a:r>
          </a:p>
          <a:p>
            <a:pPr>
              <a:defRPr/>
            </a:pPr>
            <a:r>
              <a:rPr lang="en-US" dirty="0" smtClean="0"/>
              <a:t>Addition of Cisco Packet Tracer activities</a:t>
            </a:r>
          </a:p>
          <a:p>
            <a:pPr lvl="1">
              <a:buFontTx/>
              <a:buNone/>
              <a:defRPr/>
            </a:pPr>
            <a:r>
              <a:rPr lang="en-US" sz="1800" dirty="0" smtClean="0"/>
              <a:t>Packet Tracer’s rich simulation environment allows students to explore, experiment, and develop problem solving and troubleshooting skills</a:t>
            </a:r>
          </a:p>
          <a:p>
            <a:pPr lvl="1">
              <a:buFontTx/>
              <a:buNone/>
              <a:defRPr/>
            </a:pPr>
            <a:r>
              <a:rPr lang="en-US" sz="1800" dirty="0" smtClean="0"/>
              <a:t>Activities include the following topics:</a:t>
            </a:r>
          </a:p>
          <a:p>
            <a:pPr lvl="2">
              <a:buFontTx/>
              <a:buNone/>
              <a:defRPr/>
            </a:pPr>
            <a:r>
              <a:rPr lang="en-US" sz="1400" dirty="0" smtClean="0">
                <a:ea typeface="+mn-ea"/>
                <a:cs typeface="+mn-cs"/>
              </a:rPr>
              <a:t>Introduction to Packet Tracer</a:t>
            </a:r>
          </a:p>
          <a:p>
            <a:pPr lvl="2">
              <a:buFontTx/>
              <a:buNone/>
              <a:defRPr/>
            </a:pPr>
            <a:r>
              <a:rPr lang="en-US" sz="1400" dirty="0" smtClean="0">
                <a:ea typeface="+mn-ea"/>
                <a:cs typeface="+mn-cs"/>
              </a:rPr>
              <a:t>Configuration of </a:t>
            </a:r>
            <a:r>
              <a:rPr lang="en-US" sz="1400" dirty="0" err="1" smtClean="0">
                <a:ea typeface="+mn-ea"/>
                <a:cs typeface="+mn-cs"/>
              </a:rPr>
              <a:t>DHCP</a:t>
            </a:r>
            <a:r>
              <a:rPr lang="en-US" sz="1400" dirty="0" smtClean="0">
                <a:ea typeface="+mn-ea"/>
                <a:cs typeface="+mn-cs"/>
              </a:rPr>
              <a:t> </a:t>
            </a:r>
          </a:p>
          <a:p>
            <a:pPr lvl="2">
              <a:buFontTx/>
              <a:buNone/>
              <a:defRPr/>
            </a:pPr>
            <a:r>
              <a:rPr lang="en-US" sz="1400" dirty="0" smtClean="0">
                <a:ea typeface="+mn-ea"/>
                <a:cs typeface="+mn-cs"/>
              </a:rPr>
              <a:t>Connecting, installing, and testing  a wireless network</a:t>
            </a:r>
          </a:p>
          <a:p>
            <a:pPr lvl="1">
              <a:buFontTx/>
              <a:buNone/>
              <a:defRPr/>
            </a:pPr>
            <a:endParaRPr lang="en-US" sz="1800" dirty="0" smtClean="0"/>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lIns="82124" tIns="41061" rIns="82124" bIns="41061" anchor="ctr"/>
          <a:lstStyle/>
          <a:p>
            <a:endParaRPr lang="en-US">
              <a:solidFill>
                <a:srgbClr val="000000"/>
              </a:solidFill>
            </a:endParaRPr>
          </a:p>
        </p:txBody>
      </p:sp>
      <p:sp>
        <p:nvSpPr>
          <p:cNvPr id="15363"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3025" tIns="36511" rIns="73025" bIns="36511" anchor="ctr"/>
          <a:lstStyle/>
          <a:p>
            <a:endParaRPr lang="en-US">
              <a:solidFill>
                <a:srgbClr val="000000"/>
              </a:solidFill>
            </a:endParaRPr>
          </a:p>
        </p:txBody>
      </p:sp>
      <p:sp>
        <p:nvSpPr>
          <p:cNvPr id="15364"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3025" tIns="36511" rIns="73025" bIns="36511" anchor="ctr"/>
          <a:lstStyle/>
          <a:p>
            <a:endParaRPr lang="en-US">
              <a:solidFill>
                <a:srgbClr val="000000"/>
              </a:solidFill>
            </a:endParaRPr>
          </a:p>
        </p:txBody>
      </p:sp>
      <p:sp>
        <p:nvSpPr>
          <p:cNvPr id="15365" name="Rectangle 16"/>
          <p:cNvSpPr>
            <a:spLocks noGrp="1" noChangeArrowheads="1"/>
          </p:cNvSpPr>
          <p:nvPr>
            <p:ph type="title" idx="4294967295"/>
          </p:nvPr>
        </p:nvSpPr>
        <p:spPr>
          <a:xfrm>
            <a:off x="655638" y="533400"/>
            <a:ext cx="8145462" cy="838200"/>
          </a:xfrm>
        </p:spPr>
        <p:txBody>
          <a:bodyPr/>
          <a:lstStyle/>
          <a:p>
            <a:r>
              <a:rPr lang="en-US" smtClean="0"/>
              <a:t>Benefits for Students</a:t>
            </a:r>
          </a:p>
        </p:txBody>
      </p:sp>
      <p:sp>
        <p:nvSpPr>
          <p:cNvPr id="15366"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endParaRPr lang="en-US">
              <a:solidFill>
                <a:srgbClr val="000000"/>
              </a:solidFill>
            </a:endParaRPr>
          </a:p>
        </p:txBody>
      </p:sp>
      <p:sp>
        <p:nvSpPr>
          <p:cNvPr id="2056"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defRPr/>
            </a:pPr>
            <a:endParaRPr lang="en-US">
              <a:solidFill>
                <a:srgbClr val="000000"/>
              </a:solidFill>
              <a:latin typeface="Arial" pitchFamily="34" charset="0"/>
            </a:endParaRPr>
          </a:p>
        </p:txBody>
      </p:sp>
      <p:sp>
        <p:nvSpPr>
          <p:cNvPr id="15368"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lIns="73025" tIns="36511" rIns="73025" bIns="36511" anchor="ctr"/>
          <a:lstStyle/>
          <a:p>
            <a:endParaRPr lang="en-US">
              <a:solidFill>
                <a:srgbClr val="000000"/>
              </a:solidFill>
            </a:endParaRPr>
          </a:p>
        </p:txBody>
      </p:sp>
      <p:sp>
        <p:nvSpPr>
          <p:cNvPr id="15369" name="Rectangle 28"/>
          <p:cNvSpPr>
            <a:spLocks noChangeArrowheads="1"/>
          </p:cNvSpPr>
          <p:nvPr/>
        </p:nvSpPr>
        <p:spPr bwMode="auto">
          <a:xfrm flipV="1">
            <a:off x="366713" y="6057900"/>
            <a:ext cx="8391525" cy="190500"/>
          </a:xfrm>
          <a:prstGeom prst="rect">
            <a:avLst/>
          </a:prstGeom>
          <a:solidFill>
            <a:srgbClr val="708CA1"/>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lIns="82124" tIns="41061" rIns="82124" bIns="41061" anchor="ctr"/>
          <a:lstStyle/>
          <a:p>
            <a:endParaRPr lang="en-US">
              <a:solidFill>
                <a:srgbClr val="000000"/>
              </a:solidFill>
            </a:endParaRPr>
          </a:p>
        </p:txBody>
      </p:sp>
      <p:sp>
        <p:nvSpPr>
          <p:cNvPr id="15370" name="Rectangle 17"/>
          <p:cNvSpPr>
            <a:spLocks noGrp="1" noChangeArrowheads="1"/>
          </p:cNvSpPr>
          <p:nvPr>
            <p:ph type="body" idx="4294967295"/>
          </p:nvPr>
        </p:nvSpPr>
        <p:spPr>
          <a:xfrm>
            <a:off x="533400" y="1739900"/>
            <a:ext cx="5399088" cy="3571875"/>
          </a:xfrm>
        </p:spPr>
        <p:txBody>
          <a:bodyPr/>
          <a:lstStyle/>
          <a:p>
            <a:pPr eaLnBrk="1" hangingPunct="1"/>
            <a:r>
              <a:rPr lang="en-US" sz="1800" smtClean="0"/>
              <a:t>Offers an excellent introduction to the IT industry</a:t>
            </a:r>
          </a:p>
          <a:p>
            <a:pPr eaLnBrk="1" hangingPunct="1"/>
            <a:r>
              <a:rPr lang="en-US" sz="1800" smtClean="0"/>
              <a:t>Provides interactive exposure to personal computers, hardware, and operating systems</a:t>
            </a:r>
          </a:p>
          <a:p>
            <a:pPr eaLnBrk="1" hangingPunct="1"/>
            <a:r>
              <a:rPr lang="en-US" sz="1800" smtClean="0"/>
              <a:t>Learn by “doing” – hands-on activities and lab-based learning help students become familiar with various hardware and software components and discover best practices in maintenance and safety</a:t>
            </a:r>
          </a:p>
          <a:p>
            <a:pPr eaLnBrk="1" hangingPunct="1"/>
            <a:r>
              <a:rPr lang="en-US" sz="1800" smtClean="0"/>
              <a:t>Helps develop greater skills and confidence in working with desktop and laptop computers</a:t>
            </a:r>
          </a:p>
          <a:p>
            <a:pPr eaLnBrk="1" hangingPunct="1"/>
            <a:r>
              <a:rPr lang="en-US" sz="1800" smtClean="0"/>
              <a:t>Helps students prepare for CompTia A+ certification and for entry-level IT positions within various environments</a:t>
            </a:r>
          </a:p>
        </p:txBody>
      </p:sp>
      <p:pic>
        <p:nvPicPr>
          <p:cNvPr id="15371"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1600200"/>
            <a:ext cx="26670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lIns="82124" tIns="41061" rIns="82124" bIns="41061" anchor="ctr"/>
          <a:lstStyle/>
          <a:p>
            <a:endParaRPr lang="en-US">
              <a:solidFill>
                <a:srgbClr val="000000"/>
              </a:solidFill>
            </a:endParaRPr>
          </a:p>
        </p:txBody>
      </p:sp>
      <p:sp>
        <p:nvSpPr>
          <p:cNvPr id="16387"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3025" tIns="36511" rIns="73025" bIns="36511" anchor="ctr"/>
          <a:lstStyle/>
          <a:p>
            <a:endParaRPr lang="en-US">
              <a:solidFill>
                <a:srgbClr val="000000"/>
              </a:solidFill>
            </a:endParaRPr>
          </a:p>
        </p:txBody>
      </p:sp>
      <p:sp>
        <p:nvSpPr>
          <p:cNvPr id="16388"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73025" tIns="36511" rIns="73025" bIns="36511" anchor="ctr"/>
          <a:lstStyle/>
          <a:p>
            <a:endParaRPr lang="en-US">
              <a:solidFill>
                <a:srgbClr val="000000"/>
              </a:solidFill>
            </a:endParaRPr>
          </a:p>
        </p:txBody>
      </p:sp>
      <p:sp>
        <p:nvSpPr>
          <p:cNvPr id="16389" name="Rectangle 8"/>
          <p:cNvSpPr>
            <a:spLocks noChangeArrowheads="1"/>
          </p:cNvSpPr>
          <p:nvPr/>
        </p:nvSpPr>
        <p:spPr bwMode="auto">
          <a:xfrm>
            <a:off x="222250" y="634365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endParaRPr lang="en-US">
              <a:solidFill>
                <a:srgbClr val="000000"/>
              </a:solidFill>
            </a:endParaRPr>
          </a:p>
        </p:txBody>
      </p:sp>
      <p:sp>
        <p:nvSpPr>
          <p:cNvPr id="181" name="Rectangle 9"/>
          <p:cNvSpPr>
            <a:spLocks noChangeArrowheads="1"/>
          </p:cNvSpPr>
          <p:nvPr/>
        </p:nvSpPr>
        <p:spPr bwMode="auto">
          <a:xfrm>
            <a:off x="366713" y="1066800"/>
            <a:ext cx="8397875" cy="5334000"/>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defRPr/>
            </a:pPr>
            <a:endParaRPr lang="en-US">
              <a:solidFill>
                <a:srgbClr val="000000"/>
              </a:solidFill>
              <a:latin typeface="Arial" pitchFamily="34" charset="0"/>
            </a:endParaRPr>
          </a:p>
        </p:txBody>
      </p:sp>
      <p:sp>
        <p:nvSpPr>
          <p:cNvPr id="16391" name="AutoShape 11"/>
          <p:cNvSpPr>
            <a:spLocks noChangeArrowheads="1"/>
          </p:cNvSpPr>
          <p:nvPr/>
        </p:nvSpPr>
        <p:spPr bwMode="auto">
          <a:xfrm>
            <a:off x="438150" y="1143000"/>
            <a:ext cx="8255000" cy="4495800"/>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lIns="73025" tIns="36511" rIns="73025" bIns="36511" anchor="ctr"/>
          <a:lstStyle/>
          <a:p>
            <a:endParaRPr lang="en-US">
              <a:solidFill>
                <a:srgbClr val="000000"/>
              </a:solidFill>
            </a:endParaRPr>
          </a:p>
        </p:txBody>
      </p:sp>
      <p:sp>
        <p:nvSpPr>
          <p:cNvPr id="16392" name="Rectangle 28"/>
          <p:cNvSpPr>
            <a:spLocks noChangeArrowheads="1"/>
          </p:cNvSpPr>
          <p:nvPr/>
        </p:nvSpPr>
        <p:spPr bwMode="auto">
          <a:xfrm flipV="1">
            <a:off x="366713" y="6400800"/>
            <a:ext cx="8391525" cy="190500"/>
          </a:xfrm>
          <a:prstGeom prst="rect">
            <a:avLst/>
          </a:prstGeom>
          <a:solidFill>
            <a:srgbClr val="708CA1"/>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lIns="82124" tIns="41061" rIns="82124" bIns="41061" anchor="ctr"/>
          <a:lstStyle/>
          <a:p>
            <a:endParaRPr lang="en-US">
              <a:solidFill>
                <a:srgbClr val="000000"/>
              </a:solidFill>
            </a:endParaRPr>
          </a:p>
        </p:txBody>
      </p:sp>
      <p:sp>
        <p:nvSpPr>
          <p:cNvPr id="16393" name="Rectangle 19"/>
          <p:cNvSpPr>
            <a:spLocks noGrp="1" noChangeArrowheads="1"/>
          </p:cNvSpPr>
          <p:nvPr>
            <p:ph type="title" idx="4294967295"/>
          </p:nvPr>
        </p:nvSpPr>
        <p:spPr>
          <a:xfrm>
            <a:off x="457200" y="457200"/>
            <a:ext cx="8145463" cy="609600"/>
          </a:xfrm>
        </p:spPr>
        <p:txBody>
          <a:bodyPr/>
          <a:lstStyle/>
          <a:p>
            <a:r>
              <a:rPr lang="en-US" smtClean="0"/>
              <a:t>Who Should Enroll?</a:t>
            </a:r>
            <a:r>
              <a:rPr lang="en-US" sz="2400" b="0" smtClean="0">
                <a:solidFill>
                  <a:schemeClr val="tx1"/>
                </a:solidFill>
              </a:rPr>
              <a:t> </a:t>
            </a:r>
            <a:endParaRPr lang="en-US" smtClean="0"/>
          </a:p>
        </p:txBody>
      </p:sp>
      <p:sp>
        <p:nvSpPr>
          <p:cNvPr id="16394" name="Rectangle 20"/>
          <p:cNvSpPr>
            <a:spLocks noGrp="1" noChangeArrowheads="1"/>
          </p:cNvSpPr>
          <p:nvPr>
            <p:ph type="body" idx="4294967295"/>
          </p:nvPr>
        </p:nvSpPr>
        <p:spPr>
          <a:xfrm>
            <a:off x="609600" y="1219200"/>
            <a:ext cx="7940675" cy="4181475"/>
          </a:xfrm>
        </p:spPr>
        <p:txBody>
          <a:bodyPr/>
          <a:lstStyle/>
          <a:p>
            <a:pPr eaLnBrk="1" hangingPunct="1">
              <a:defRPr/>
            </a:pPr>
            <a:r>
              <a:rPr lang="en-US" sz="2000" dirty="0" smtClean="0"/>
              <a:t>Students seeking career-oriented, entry-level hardware and software skills to prepare for careers in information and communication technology (</a:t>
            </a:r>
            <a:r>
              <a:rPr lang="en-US" sz="2000" dirty="0" err="1" smtClean="0"/>
              <a:t>ICT</a:t>
            </a:r>
            <a:r>
              <a:rPr lang="en-US" sz="2000" dirty="0" smtClean="0"/>
              <a:t>) </a:t>
            </a:r>
          </a:p>
          <a:p>
            <a:pPr eaLnBrk="1" hangingPunct="1">
              <a:defRPr/>
            </a:pPr>
            <a:r>
              <a:rPr lang="en-US" sz="2000" dirty="0" smtClean="0"/>
              <a:t>Students who want to gain skills and working knowledge of how computers work, how to assemble computers, and how to troubleshoot hardware and software issues </a:t>
            </a:r>
          </a:p>
          <a:p>
            <a:pPr eaLnBrk="1" hangingPunct="1">
              <a:defRPr/>
            </a:pPr>
            <a:r>
              <a:rPr lang="en-US" sz="2000" dirty="0" smtClean="0"/>
              <a:t>Students at many education levels and types of institutions</a:t>
            </a:r>
          </a:p>
          <a:p>
            <a:pPr lvl="1" eaLnBrk="1" hangingPunct="1">
              <a:buFontTx/>
              <a:buNone/>
              <a:defRPr/>
            </a:pPr>
            <a:r>
              <a:rPr lang="en-US" sz="1600" dirty="0" smtClean="0"/>
              <a:t>  I</a:t>
            </a:r>
            <a:r>
              <a:rPr lang="en-US" sz="1600" dirty="0" smtClean="0">
                <a:ea typeface="+mn-ea"/>
                <a:cs typeface="+mn-cs"/>
              </a:rPr>
              <a:t>ncluding high schools, secondary schools, universities, colleges, career and technical schools, community organizations, and other non-traditional learning environments</a:t>
            </a:r>
            <a:endParaRPr lang="en-US" dirty="0" smtClean="0"/>
          </a:p>
        </p:txBody>
      </p:sp>
      <p:sp>
        <p:nvSpPr>
          <p:cNvPr id="16" name="Rectangle 3"/>
          <p:cNvSpPr>
            <a:spLocks noChangeArrowheads="1"/>
          </p:cNvSpPr>
          <p:nvPr/>
        </p:nvSpPr>
        <p:spPr bwMode="auto">
          <a:xfrm>
            <a:off x="4724400" y="6300788"/>
            <a:ext cx="3524250" cy="307975"/>
          </a:xfrm>
          <a:prstGeom prst="rect">
            <a:avLst/>
          </a:prstGeom>
          <a:gradFill rotWithShape="1">
            <a:gsLst>
              <a:gs pos="0">
                <a:schemeClr val="bg2">
                  <a:alpha val="52000"/>
                </a:schemeClr>
              </a:gs>
              <a:gs pos="100000">
                <a:schemeClr val="bg2">
                  <a:gamma/>
                  <a:shade val="66667"/>
                  <a:invGamma/>
                  <a:alpha val="0"/>
                </a:schemeClr>
              </a:gs>
            </a:gsLst>
            <a:path path="shape">
              <a:fillToRect l="50000" t="50000" r="50000" b="50000"/>
            </a:path>
          </a:gradFill>
          <a:ln w="9525" algn="ctr">
            <a:noFill/>
            <a:miter lim="800000"/>
            <a:headEnd/>
            <a:tailEnd/>
          </a:ln>
          <a:effectLst/>
        </p:spPr>
        <p:txBody>
          <a:bodyPr wrap="none" lIns="82124" tIns="41061" rIns="82124" bIns="41061" anchor="ctr"/>
          <a:lstStyle/>
          <a:p>
            <a:pPr>
              <a:defRPr/>
            </a:pPr>
            <a:endParaRPr lang="en-US" b="0">
              <a:latin typeface="Arial" pitchFamily="34" charset="0"/>
            </a:endParaRPr>
          </a:p>
        </p:txBody>
      </p:sp>
      <p:sp>
        <p:nvSpPr>
          <p:cNvPr id="17" name="Rectangle 6"/>
          <p:cNvSpPr>
            <a:spLocks noChangeArrowheads="1"/>
          </p:cNvSpPr>
          <p:nvPr/>
        </p:nvSpPr>
        <p:spPr bwMode="auto">
          <a:xfrm>
            <a:off x="838200" y="6300788"/>
            <a:ext cx="3524250" cy="307975"/>
          </a:xfrm>
          <a:prstGeom prst="rect">
            <a:avLst/>
          </a:prstGeom>
          <a:gradFill rotWithShape="1">
            <a:gsLst>
              <a:gs pos="0">
                <a:schemeClr val="bg2">
                  <a:alpha val="52000"/>
                </a:schemeClr>
              </a:gs>
              <a:gs pos="100000">
                <a:schemeClr val="bg2">
                  <a:gamma/>
                  <a:shade val="66667"/>
                  <a:invGamma/>
                  <a:alpha val="0"/>
                </a:schemeClr>
              </a:gs>
            </a:gsLst>
            <a:path path="shape">
              <a:fillToRect l="50000" t="50000" r="50000" b="50000"/>
            </a:path>
          </a:gradFill>
          <a:ln w="9525" algn="ctr">
            <a:noFill/>
            <a:miter lim="800000"/>
            <a:headEnd/>
            <a:tailEnd/>
          </a:ln>
          <a:effectLst/>
        </p:spPr>
        <p:txBody>
          <a:bodyPr wrap="none" lIns="82124" tIns="41061" rIns="82124" bIns="41061" anchor="ctr"/>
          <a:lstStyle/>
          <a:p>
            <a:pPr>
              <a:defRPr/>
            </a:pPr>
            <a:endParaRPr lang="en-US" b="0">
              <a:latin typeface="Arial" pitchFamily="34" charset="0"/>
            </a:endParaRPr>
          </a:p>
        </p:txBody>
      </p:sp>
      <p:pic>
        <p:nvPicPr>
          <p:cNvPr id="1639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800" y="4410075"/>
            <a:ext cx="3784600" cy="1990725"/>
          </a:xfrm>
          <a:prstGeom prst="rect">
            <a:avLst/>
          </a:prstGeom>
          <a:noFill/>
          <a:ln w="28575" algn="ctr">
            <a:solidFill>
              <a:srgbClr val="C0C0C0">
                <a:alpha val="50195"/>
              </a:srgbClr>
            </a:solidFill>
            <a:miter lim="800000"/>
            <a:headEnd/>
            <a:tailEnd/>
          </a:ln>
          <a:extLst>
            <a:ext uri="{909E8E84-426E-40DD-AFC4-6F175D3DCCD1}">
              <a14:hiddenFill xmlns:a14="http://schemas.microsoft.com/office/drawing/2010/main">
                <a:solidFill>
                  <a:srgbClr val="FFFFFF"/>
                </a:solidFill>
              </a14:hiddenFill>
            </a:ext>
          </a:extLst>
        </p:spPr>
      </p:pic>
      <p:pic>
        <p:nvPicPr>
          <p:cNvPr id="1639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 y="4411663"/>
            <a:ext cx="3775075" cy="1989137"/>
          </a:xfrm>
          <a:prstGeom prst="rect">
            <a:avLst/>
          </a:prstGeom>
          <a:noFill/>
          <a:ln w="28575" algn="ctr">
            <a:solidFill>
              <a:srgbClr val="C0C0C0">
                <a:alpha val="50195"/>
              </a:srgb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0" y="2986088"/>
            <a:ext cx="9144000" cy="3871912"/>
          </a:xfrm>
          <a:prstGeom prst="rect">
            <a:avLst/>
          </a:prstGeom>
          <a:gradFill rotWithShape="1">
            <a:gsLst>
              <a:gs pos="0">
                <a:srgbClr val="595959">
                  <a:alpha val="0"/>
                </a:srgbClr>
              </a:gs>
              <a:gs pos="100000">
                <a:srgbClr val="C0C0C0"/>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lstStyle/>
          <a:p>
            <a:endParaRPr lang="en-US" b="0">
              <a:solidFill>
                <a:srgbClr val="000000"/>
              </a:solidFill>
            </a:endParaRPr>
          </a:p>
        </p:txBody>
      </p:sp>
      <p:grpSp>
        <p:nvGrpSpPr>
          <p:cNvPr id="17411" name="Group 75"/>
          <p:cNvGrpSpPr>
            <a:grpSpLocks/>
          </p:cNvGrpSpPr>
          <p:nvPr/>
        </p:nvGrpSpPr>
        <p:grpSpPr bwMode="auto">
          <a:xfrm>
            <a:off x="1412875" y="3519488"/>
            <a:ext cx="6519863" cy="2668587"/>
            <a:chOff x="1892" y="2217"/>
            <a:chExt cx="3072" cy="1681"/>
          </a:xfrm>
        </p:grpSpPr>
        <p:sp>
          <p:nvSpPr>
            <p:cNvPr id="17464" name="Rectangle 76"/>
            <p:cNvSpPr>
              <a:spLocks noChangeArrowheads="1"/>
            </p:cNvSpPr>
            <p:nvPr/>
          </p:nvSpPr>
          <p:spPr bwMode="auto">
            <a:xfrm>
              <a:off x="1892" y="3766"/>
              <a:ext cx="3072" cy="132"/>
            </a:xfrm>
            <a:prstGeom prst="rect">
              <a:avLst/>
            </a:prstGeom>
            <a:gradFill rotWithShape="1">
              <a:gsLst>
                <a:gs pos="0">
                  <a:schemeClr val="bg1">
                    <a:alpha val="50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endParaRPr lang="en-US" b="0" i="1">
                <a:solidFill>
                  <a:srgbClr val="FFFFFF"/>
                </a:solidFill>
              </a:endParaRPr>
            </a:p>
          </p:txBody>
        </p:sp>
        <p:sp>
          <p:nvSpPr>
            <p:cNvPr id="17465" name="Rectangle 10"/>
            <p:cNvSpPr>
              <a:spLocks noChangeArrowheads="1"/>
            </p:cNvSpPr>
            <p:nvPr/>
          </p:nvSpPr>
          <p:spPr bwMode="auto">
            <a:xfrm>
              <a:off x="2053" y="2217"/>
              <a:ext cx="2772" cy="1626"/>
            </a:xfrm>
            <a:prstGeom prst="roundRect">
              <a:avLst>
                <a:gd name="adj" fmla="val 7259"/>
              </a:avLst>
            </a:prstGeom>
            <a:gradFill rotWithShape="0">
              <a:gsLst>
                <a:gs pos="0">
                  <a:srgbClr val="015F85">
                    <a:alpha val="0"/>
                  </a:srgbClr>
                </a:gs>
                <a:gs pos="100000">
                  <a:srgbClr val="015F8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82124" tIns="41061" rIns="82124" bIns="41061" anchor="ctr"/>
            <a:lstStyle/>
            <a:p>
              <a:endParaRPr lang="en-US" b="0">
                <a:solidFill>
                  <a:srgbClr val="000000"/>
                </a:solidFill>
              </a:endParaRPr>
            </a:p>
          </p:txBody>
        </p:sp>
        <p:grpSp>
          <p:nvGrpSpPr>
            <p:cNvPr id="17466" name="Group 78"/>
            <p:cNvGrpSpPr>
              <a:grpSpLocks/>
            </p:cNvGrpSpPr>
            <p:nvPr/>
          </p:nvGrpSpPr>
          <p:grpSpPr bwMode="auto">
            <a:xfrm>
              <a:off x="2054" y="3537"/>
              <a:ext cx="2770" cy="177"/>
              <a:chOff x="1220" y="3462"/>
              <a:chExt cx="3309" cy="177"/>
            </a:xfrm>
          </p:grpSpPr>
          <p:sp>
            <p:nvSpPr>
              <p:cNvPr id="17467" name="Rectangle 56"/>
              <p:cNvSpPr>
                <a:spLocks noChangeArrowheads="1"/>
              </p:cNvSpPr>
              <p:nvPr/>
            </p:nvSpPr>
            <p:spPr bwMode="auto">
              <a:xfrm>
                <a:off x="1220" y="3462"/>
                <a:ext cx="3309" cy="177"/>
              </a:xfrm>
              <a:prstGeom prst="rect">
                <a:avLst/>
              </a:prstGeom>
              <a:solidFill>
                <a:srgbClr val="FFFFFF">
                  <a:alpha val="25098"/>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nchor="ctr"/>
              <a:lstStyle/>
              <a:p>
                <a:endParaRPr lang="en-US" b="0">
                  <a:solidFill>
                    <a:srgbClr val="000000"/>
                  </a:solidFill>
                </a:endParaRPr>
              </a:p>
            </p:txBody>
          </p:sp>
          <p:sp>
            <p:nvSpPr>
              <p:cNvPr id="17468" name="Text Box 57"/>
              <p:cNvSpPr txBox="1">
                <a:spLocks noChangeArrowheads="1"/>
              </p:cNvSpPr>
              <p:nvPr/>
            </p:nvSpPr>
            <p:spPr bwMode="auto">
              <a:xfrm>
                <a:off x="2349" y="3483"/>
                <a:ext cx="105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sz="1400">
                    <a:solidFill>
                      <a:srgbClr val="FFFFFF"/>
                    </a:solidFill>
                  </a:rPr>
                  <a:t>Packet Tracer</a:t>
                </a:r>
              </a:p>
            </p:txBody>
          </p:sp>
        </p:grpSp>
      </p:grpSp>
      <p:sp>
        <p:nvSpPr>
          <p:cNvPr id="17412" name="Rectangle 8"/>
          <p:cNvSpPr>
            <a:spLocks noChangeArrowheads="1"/>
          </p:cNvSpPr>
          <p:nvPr/>
        </p:nvSpPr>
        <p:spPr bwMode="auto">
          <a:xfrm rot="5400000">
            <a:off x="4056062" y="2139951"/>
            <a:ext cx="606425" cy="8718550"/>
          </a:xfrm>
          <a:prstGeom prst="rect">
            <a:avLst/>
          </a:prstGeom>
          <a:gradFill rotWithShape="1">
            <a:gsLst>
              <a:gs pos="0">
                <a:srgbClr val="001923">
                  <a:alpha val="0"/>
                </a:srgbClr>
              </a:gs>
              <a:gs pos="100000">
                <a:srgbClr val="01364B"/>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lIns="73025" tIns="36511" rIns="73025" bIns="36511" anchor="ctr"/>
          <a:lstStyle/>
          <a:p>
            <a:endParaRPr lang="en-US" b="0">
              <a:solidFill>
                <a:srgbClr val="000000"/>
              </a:solidFill>
            </a:endParaRPr>
          </a:p>
        </p:txBody>
      </p:sp>
      <p:sp>
        <p:nvSpPr>
          <p:cNvPr id="17413" name="AutoShape 17"/>
          <p:cNvSpPr>
            <a:spLocks noChangeArrowheads="1"/>
          </p:cNvSpPr>
          <p:nvPr/>
        </p:nvSpPr>
        <p:spPr bwMode="auto">
          <a:xfrm>
            <a:off x="0" y="6245225"/>
            <a:ext cx="9144000" cy="500063"/>
          </a:xfrm>
          <a:prstGeom prst="homePlate">
            <a:avLst>
              <a:gd name="adj" fmla="val 66370"/>
            </a:avLst>
          </a:prstGeom>
          <a:solidFill>
            <a:srgbClr val="015F85">
              <a:alpha val="98822"/>
            </a:srgbClr>
          </a:solidFill>
          <a:ln>
            <a:noFill/>
          </a:ln>
          <a:extLst>
            <a:ext uri="{91240B29-F687-4F45-9708-019B960494DF}">
              <a14:hiddenLine xmlns:a14="http://schemas.microsoft.com/office/drawing/2010/main" w="63500" algn="ctr">
                <a:solidFill>
                  <a:srgbClr val="000000"/>
                </a:solidFill>
                <a:miter lim="800000"/>
                <a:headEnd/>
                <a:tailEnd/>
              </a14:hiddenLine>
            </a:ext>
          </a:extLst>
        </p:spPr>
        <p:txBody>
          <a:bodyPr vert="eaVert" lIns="9144" tIns="9144" rIns="9144" bIns="9144"/>
          <a:lstStyle/>
          <a:p>
            <a:endParaRPr lang="en-US" b="0">
              <a:solidFill>
                <a:srgbClr val="000000"/>
              </a:solidFill>
            </a:endParaRPr>
          </a:p>
        </p:txBody>
      </p:sp>
      <p:sp>
        <p:nvSpPr>
          <p:cNvPr id="17414" name="Rectangle 8"/>
          <p:cNvSpPr>
            <a:spLocks noChangeArrowheads="1"/>
          </p:cNvSpPr>
          <p:nvPr/>
        </p:nvSpPr>
        <p:spPr bwMode="auto">
          <a:xfrm rot="5400000">
            <a:off x="3968750" y="2325688"/>
            <a:ext cx="382587" cy="8320088"/>
          </a:xfrm>
          <a:prstGeom prst="rect">
            <a:avLst/>
          </a:prstGeom>
          <a:gradFill rotWithShape="1">
            <a:gsLst>
              <a:gs pos="0">
                <a:schemeClr val="bg1">
                  <a:alpha val="0"/>
                </a:schemeClr>
              </a:gs>
              <a:gs pos="100000">
                <a:schemeClr val="tx1">
                  <a:alpha val="14998"/>
                </a:schemeClr>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lIns="73025" tIns="36511" rIns="73025" bIns="36511" anchor="ctr"/>
          <a:lstStyle/>
          <a:p>
            <a:endParaRPr lang="en-US" b="0">
              <a:solidFill>
                <a:srgbClr val="000000"/>
              </a:solidFill>
            </a:endParaRPr>
          </a:p>
        </p:txBody>
      </p:sp>
      <p:sp>
        <p:nvSpPr>
          <p:cNvPr id="17415" name="Text Box 13"/>
          <p:cNvSpPr txBox="1">
            <a:spLocks noChangeArrowheads="1"/>
          </p:cNvSpPr>
          <p:nvPr/>
        </p:nvSpPr>
        <p:spPr bwMode="auto">
          <a:xfrm>
            <a:off x="2897188" y="6361113"/>
            <a:ext cx="534035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4" tIns="9144" rIns="9144" bIns="9144"/>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sz="1800" b="0">
                <a:solidFill>
                  <a:srgbClr val="FFFFFF"/>
                </a:solidFill>
              </a:rPr>
              <a:t>Student Networking Knowledge and Skills</a:t>
            </a:r>
          </a:p>
        </p:txBody>
      </p:sp>
      <p:sp>
        <p:nvSpPr>
          <p:cNvPr id="55" name="Rectangle 2"/>
          <p:cNvSpPr>
            <a:spLocks noChangeArrowheads="1"/>
          </p:cNvSpPr>
          <p:nvPr/>
        </p:nvSpPr>
        <p:spPr bwMode="auto">
          <a:xfrm rot="10800000">
            <a:off x="7696200" y="1106488"/>
            <a:ext cx="1385888" cy="2201862"/>
          </a:xfrm>
          <a:prstGeom prst="rect">
            <a:avLst/>
          </a:prstGeom>
          <a:gradFill rotWithShape="1">
            <a:gsLst>
              <a:gs pos="0">
                <a:srgbClr val="83A2CF"/>
              </a:gs>
              <a:gs pos="100000">
                <a:srgbClr val="3D4B60">
                  <a:alpha val="0"/>
                </a:srgbClr>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lIns="82124" tIns="41061" rIns="82124" bIns="41061" anchor="ctr"/>
          <a:lstStyle/>
          <a:p>
            <a:endParaRPr lang="en-US" b="0">
              <a:solidFill>
                <a:srgbClr val="000000"/>
              </a:solidFill>
            </a:endParaRPr>
          </a:p>
        </p:txBody>
      </p:sp>
      <p:sp>
        <p:nvSpPr>
          <p:cNvPr id="57" name="Rectangle 4"/>
          <p:cNvSpPr>
            <a:spLocks noChangeArrowheads="1"/>
          </p:cNvSpPr>
          <p:nvPr/>
        </p:nvSpPr>
        <p:spPr bwMode="auto">
          <a:xfrm rot="10800000">
            <a:off x="1882775" y="3048000"/>
            <a:ext cx="1165225" cy="2401888"/>
          </a:xfrm>
          <a:prstGeom prst="rect">
            <a:avLst/>
          </a:prstGeom>
          <a:gradFill rotWithShape="1">
            <a:gsLst>
              <a:gs pos="0">
                <a:srgbClr val="0183B7"/>
              </a:gs>
              <a:gs pos="100000">
                <a:srgbClr val="003D55">
                  <a:alpha val="0"/>
                </a:srgbClr>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lIns="82124" tIns="41061" rIns="82124" bIns="41061" anchor="ctr"/>
          <a:lstStyle/>
          <a:p>
            <a:endParaRPr lang="en-US" b="0">
              <a:solidFill>
                <a:srgbClr val="000000"/>
              </a:solidFill>
            </a:endParaRPr>
          </a:p>
        </p:txBody>
      </p:sp>
      <p:sp>
        <p:nvSpPr>
          <p:cNvPr id="58" name="Rectangle 5"/>
          <p:cNvSpPr>
            <a:spLocks noChangeArrowheads="1"/>
          </p:cNvSpPr>
          <p:nvPr/>
        </p:nvSpPr>
        <p:spPr bwMode="auto">
          <a:xfrm rot="10800000">
            <a:off x="6343650" y="1747838"/>
            <a:ext cx="1152525" cy="2260600"/>
          </a:xfrm>
          <a:prstGeom prst="rect">
            <a:avLst/>
          </a:prstGeom>
          <a:gradFill rotWithShape="1">
            <a:gsLst>
              <a:gs pos="0">
                <a:srgbClr val="B21A1A"/>
              </a:gs>
              <a:gs pos="100000">
                <a:srgbClr val="520C0C">
                  <a:alpha val="0"/>
                </a:srgbClr>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lIns="82124" tIns="41061" rIns="82124" bIns="41061" anchor="ctr"/>
          <a:lstStyle/>
          <a:p>
            <a:endParaRPr lang="en-US" b="0">
              <a:solidFill>
                <a:srgbClr val="000000"/>
              </a:solidFill>
            </a:endParaRPr>
          </a:p>
        </p:txBody>
      </p:sp>
      <p:sp>
        <p:nvSpPr>
          <p:cNvPr id="59" name="Rectangle 6"/>
          <p:cNvSpPr>
            <a:spLocks noChangeArrowheads="1"/>
          </p:cNvSpPr>
          <p:nvPr/>
        </p:nvSpPr>
        <p:spPr bwMode="auto">
          <a:xfrm rot="10800000">
            <a:off x="3394075" y="1698625"/>
            <a:ext cx="1385888" cy="2887663"/>
          </a:xfrm>
          <a:prstGeom prst="rect">
            <a:avLst/>
          </a:prstGeom>
          <a:gradFill rotWithShape="1">
            <a:gsLst>
              <a:gs pos="0">
                <a:srgbClr val="96969C"/>
              </a:gs>
              <a:gs pos="100000">
                <a:srgbClr val="454548">
                  <a:alpha val="0"/>
                </a:srgbClr>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lIns="82124" tIns="41061" rIns="82124" bIns="41061" anchor="ctr"/>
          <a:lstStyle/>
          <a:p>
            <a:endParaRPr lang="en-US" b="0">
              <a:solidFill>
                <a:srgbClr val="000000"/>
              </a:solidFill>
            </a:endParaRPr>
          </a:p>
        </p:txBody>
      </p:sp>
      <p:sp>
        <p:nvSpPr>
          <p:cNvPr id="60" name="Rectangle 7"/>
          <p:cNvSpPr>
            <a:spLocks noChangeArrowheads="1"/>
          </p:cNvSpPr>
          <p:nvPr/>
        </p:nvSpPr>
        <p:spPr bwMode="auto">
          <a:xfrm rot="10800000">
            <a:off x="4905375" y="1698625"/>
            <a:ext cx="1336675" cy="2887663"/>
          </a:xfrm>
          <a:prstGeom prst="rect">
            <a:avLst/>
          </a:prstGeom>
          <a:gradFill rotWithShape="1">
            <a:gsLst>
              <a:gs pos="0">
                <a:srgbClr val="EFB525"/>
              </a:gs>
              <a:gs pos="100000">
                <a:srgbClr val="6F5411">
                  <a:alpha val="0"/>
                </a:srgbClr>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lIns="82124" tIns="41061" rIns="82124" bIns="41061" anchor="ctr"/>
          <a:lstStyle/>
          <a:p>
            <a:endParaRPr lang="en-US" b="0">
              <a:solidFill>
                <a:srgbClr val="000000"/>
              </a:solidFill>
            </a:endParaRPr>
          </a:p>
        </p:txBody>
      </p:sp>
      <p:sp>
        <p:nvSpPr>
          <p:cNvPr id="17421" name="Rectangle 8"/>
          <p:cNvSpPr>
            <a:spLocks noChangeArrowheads="1"/>
          </p:cNvSpPr>
          <p:nvPr/>
        </p:nvSpPr>
        <p:spPr bwMode="auto">
          <a:xfrm>
            <a:off x="0" y="2986088"/>
            <a:ext cx="1641475" cy="3871912"/>
          </a:xfrm>
          <a:prstGeom prst="rect">
            <a:avLst/>
          </a:prstGeom>
          <a:solidFill>
            <a:srgbClr val="01364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endParaRPr lang="en-US" b="0">
              <a:solidFill>
                <a:srgbClr val="000000"/>
              </a:solidFill>
            </a:endParaRPr>
          </a:p>
        </p:txBody>
      </p:sp>
      <p:sp>
        <p:nvSpPr>
          <p:cNvPr id="17422" name="Rectangle 9"/>
          <p:cNvSpPr>
            <a:spLocks noChangeArrowheads="1"/>
          </p:cNvSpPr>
          <p:nvPr/>
        </p:nvSpPr>
        <p:spPr bwMode="auto">
          <a:xfrm>
            <a:off x="0" y="1855788"/>
            <a:ext cx="1641475" cy="1143000"/>
          </a:xfrm>
          <a:prstGeom prst="rect">
            <a:avLst/>
          </a:prstGeom>
          <a:gradFill rotWithShape="1">
            <a:gsLst>
              <a:gs pos="0">
                <a:srgbClr val="FFFFFF">
                  <a:alpha val="0"/>
                </a:srgbClr>
              </a:gs>
              <a:gs pos="100000">
                <a:srgbClr val="01364B"/>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endParaRPr lang="en-US" b="0">
              <a:solidFill>
                <a:srgbClr val="000000"/>
              </a:solidFill>
            </a:endParaRPr>
          </a:p>
        </p:txBody>
      </p:sp>
      <p:sp>
        <p:nvSpPr>
          <p:cNvPr id="17423" name="Rectangle 11"/>
          <p:cNvSpPr txBox="1">
            <a:spLocks noChangeArrowheads="1"/>
          </p:cNvSpPr>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nchor="b"/>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gn="l" eaLnBrk="1" hangingPunct="1"/>
            <a:r>
              <a:rPr lang="en-GB" sz="3200">
                <a:solidFill>
                  <a:srgbClr val="0183B7"/>
                </a:solidFill>
              </a:rPr>
              <a:t>Cisco Networking Academy</a:t>
            </a:r>
            <a:r>
              <a:rPr lang="en-GB" sz="3200">
                <a:solidFill>
                  <a:srgbClr val="FFFFFF"/>
                </a:solidFill>
              </a:rPr>
              <a:t> </a:t>
            </a:r>
            <a:br>
              <a:rPr lang="en-GB" sz="3200">
                <a:solidFill>
                  <a:srgbClr val="FFFFFF"/>
                </a:solidFill>
              </a:rPr>
            </a:br>
            <a:r>
              <a:rPr lang="en-GB" sz="2000">
                <a:solidFill>
                  <a:srgbClr val="B21A1A"/>
                </a:solidFill>
              </a:rPr>
              <a:t>Curricula Portfolio</a:t>
            </a:r>
            <a:r>
              <a:rPr lang="en-GB" sz="2000">
                <a:solidFill>
                  <a:srgbClr val="EFB525"/>
                </a:solidFill>
              </a:rPr>
              <a:t/>
            </a:r>
            <a:br>
              <a:rPr lang="en-GB" sz="2000">
                <a:solidFill>
                  <a:srgbClr val="EFB525"/>
                </a:solidFill>
              </a:rPr>
            </a:br>
            <a:endParaRPr lang="en-GB" sz="2000">
              <a:solidFill>
                <a:srgbClr val="EFB525"/>
              </a:solidFill>
            </a:endParaRPr>
          </a:p>
        </p:txBody>
      </p:sp>
      <p:sp>
        <p:nvSpPr>
          <p:cNvPr id="17424" name="Text Box 14"/>
          <p:cNvSpPr txBox="1">
            <a:spLocks noChangeArrowheads="1"/>
          </p:cNvSpPr>
          <p:nvPr/>
        </p:nvSpPr>
        <p:spPr bwMode="auto">
          <a:xfrm>
            <a:off x="7426325" y="3287713"/>
            <a:ext cx="1743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spcBef>
                <a:spcPct val="50000"/>
              </a:spcBef>
            </a:pPr>
            <a:r>
              <a:rPr lang="en-US" sz="1400">
                <a:solidFill>
                  <a:srgbClr val="FFFFFF"/>
                </a:solidFill>
              </a:rPr>
              <a:t>CCNP</a:t>
            </a:r>
            <a:r>
              <a:rPr lang="en-US" sz="1400" b="0">
                <a:solidFill>
                  <a:srgbClr val="FFFFFF"/>
                </a:solidFill>
              </a:rPr>
              <a:t/>
            </a:r>
            <a:br>
              <a:rPr lang="en-US" sz="1400" b="0">
                <a:solidFill>
                  <a:srgbClr val="FFFFFF"/>
                </a:solidFill>
              </a:rPr>
            </a:br>
            <a:endParaRPr lang="en-US" sz="1400" b="0">
              <a:solidFill>
                <a:srgbClr val="FFFFFF"/>
              </a:solidFill>
            </a:endParaRPr>
          </a:p>
        </p:txBody>
      </p:sp>
      <p:sp>
        <p:nvSpPr>
          <p:cNvPr id="17425" name="Freeform 15"/>
          <p:cNvSpPr>
            <a:spLocks/>
          </p:cNvSpPr>
          <p:nvPr/>
        </p:nvSpPr>
        <p:spPr bwMode="auto">
          <a:xfrm>
            <a:off x="4356100" y="4073525"/>
            <a:ext cx="987425" cy="1149350"/>
          </a:xfrm>
          <a:custGeom>
            <a:avLst/>
            <a:gdLst>
              <a:gd name="T0" fmla="*/ 2147483647 w 1306"/>
              <a:gd name="T1" fmla="*/ 2147483647 h 758"/>
              <a:gd name="T2" fmla="*/ 2147483647 w 1306"/>
              <a:gd name="T3" fmla="*/ 2147483647 h 758"/>
              <a:gd name="T4" fmla="*/ 0 w 1306"/>
              <a:gd name="T5" fmla="*/ 2147483647 h 758"/>
              <a:gd name="T6" fmla="*/ 0 w 1306"/>
              <a:gd name="T7" fmla="*/ 0 h 758"/>
              <a:gd name="T8" fmla="*/ 2147483647 w 1306"/>
              <a:gd name="T9" fmla="*/ 2147483647 h 758"/>
              <a:gd name="T10" fmla="*/ 2147483647 w 1306"/>
              <a:gd name="T11" fmla="*/ 0 h 758"/>
              <a:gd name="T12" fmla="*/ 2147483647 w 1306"/>
              <a:gd name="T13" fmla="*/ 2147483647 h 758"/>
              <a:gd name="T14" fmla="*/ 0 60000 65536"/>
              <a:gd name="T15" fmla="*/ 0 60000 65536"/>
              <a:gd name="T16" fmla="*/ 0 60000 65536"/>
              <a:gd name="T17" fmla="*/ 0 60000 65536"/>
              <a:gd name="T18" fmla="*/ 0 60000 65536"/>
              <a:gd name="T19" fmla="*/ 0 60000 65536"/>
              <a:gd name="T20" fmla="*/ 0 60000 65536"/>
              <a:gd name="T21" fmla="*/ 0 w 1306"/>
              <a:gd name="T22" fmla="*/ 0 h 758"/>
              <a:gd name="T23" fmla="*/ 1306 w 1306"/>
              <a:gd name="T24" fmla="*/ 758 h 7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6" h="758">
                <a:moveTo>
                  <a:pt x="1306" y="758"/>
                </a:moveTo>
                <a:cubicBezTo>
                  <a:pt x="1306" y="758"/>
                  <a:pt x="954" y="623"/>
                  <a:pt x="654" y="623"/>
                </a:cubicBezTo>
                <a:cubicBezTo>
                  <a:pt x="353" y="623"/>
                  <a:pt x="0" y="758"/>
                  <a:pt x="0" y="758"/>
                </a:cubicBezTo>
                <a:cubicBezTo>
                  <a:pt x="0" y="0"/>
                  <a:pt x="0" y="0"/>
                  <a:pt x="0" y="0"/>
                </a:cubicBezTo>
                <a:cubicBezTo>
                  <a:pt x="0" y="0"/>
                  <a:pt x="322" y="144"/>
                  <a:pt x="654" y="144"/>
                </a:cubicBezTo>
                <a:cubicBezTo>
                  <a:pt x="985" y="144"/>
                  <a:pt x="1306" y="0"/>
                  <a:pt x="1306" y="0"/>
                </a:cubicBezTo>
                <a:lnTo>
                  <a:pt x="1306" y="758"/>
                </a:lnTo>
                <a:close/>
              </a:path>
            </a:pathLst>
          </a:custGeom>
          <a:gradFill rotWithShape="1">
            <a:gsLst>
              <a:gs pos="0">
                <a:srgbClr val="808080">
                  <a:alpha val="81000"/>
                </a:srgbClr>
              </a:gs>
              <a:gs pos="100000">
                <a:srgbClr val="EFB525"/>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Text Box 16"/>
          <p:cNvSpPr txBox="1">
            <a:spLocks noChangeArrowheads="1"/>
          </p:cNvSpPr>
          <p:nvPr/>
        </p:nvSpPr>
        <p:spPr bwMode="auto">
          <a:xfrm>
            <a:off x="1905000" y="3241675"/>
            <a:ext cx="1143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sz="1000" b="0">
                <a:solidFill>
                  <a:srgbClr val="000000"/>
                </a:solidFill>
              </a:rPr>
              <a:t>IT Essentials: </a:t>
            </a:r>
            <a:br>
              <a:rPr lang="en-US" sz="1000" b="0">
                <a:solidFill>
                  <a:srgbClr val="000000"/>
                </a:solidFill>
              </a:rPr>
            </a:br>
            <a:r>
              <a:rPr lang="en-US" sz="1000" b="0">
                <a:solidFill>
                  <a:srgbClr val="000000"/>
                </a:solidFill>
              </a:rPr>
              <a:t>PC Hardware and Software</a:t>
            </a:r>
          </a:p>
        </p:txBody>
      </p:sp>
      <p:sp>
        <p:nvSpPr>
          <p:cNvPr id="17427" name="Oval 24"/>
          <p:cNvSpPr>
            <a:spLocks noChangeAspect="1" noChangeArrowheads="1"/>
          </p:cNvSpPr>
          <p:nvPr/>
        </p:nvSpPr>
        <p:spPr bwMode="auto">
          <a:xfrm>
            <a:off x="1778000" y="5889625"/>
            <a:ext cx="1368425" cy="393700"/>
          </a:xfrm>
          <a:prstGeom prst="ellipse">
            <a:avLst/>
          </a:prstGeom>
          <a:gradFill rotWithShape="1">
            <a:gsLst>
              <a:gs pos="0">
                <a:srgbClr val="000000">
                  <a:alpha val="35001"/>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1" rIns="73025" bIns="36511" anchor="ctr"/>
          <a:lstStyle/>
          <a:p>
            <a:endParaRPr lang="en-US" b="0">
              <a:solidFill>
                <a:srgbClr val="000000"/>
              </a:solidFill>
            </a:endParaRPr>
          </a:p>
        </p:txBody>
      </p:sp>
      <p:sp>
        <p:nvSpPr>
          <p:cNvPr id="17428" name="Oval 25"/>
          <p:cNvSpPr>
            <a:spLocks noChangeAspect="1" noChangeArrowheads="1"/>
          </p:cNvSpPr>
          <p:nvPr/>
        </p:nvSpPr>
        <p:spPr bwMode="auto">
          <a:xfrm>
            <a:off x="1879600" y="4918075"/>
            <a:ext cx="1165225" cy="1171575"/>
          </a:xfrm>
          <a:prstGeom prst="ellipse">
            <a:avLst/>
          </a:prstGeom>
          <a:gradFill rotWithShape="1">
            <a:gsLst>
              <a:gs pos="0">
                <a:srgbClr val="0183B7"/>
              </a:gs>
              <a:gs pos="100000">
                <a:srgbClr val="003D55"/>
              </a:gs>
            </a:gsLst>
            <a:path path="shape">
              <a:fillToRect l="50000" t="50000" r="50000" b="50000"/>
            </a:path>
          </a:gradFill>
          <a:ln w="25400" algn="ctr">
            <a:solidFill>
              <a:srgbClr val="014763"/>
            </a:solidFill>
            <a:round/>
            <a:headEnd/>
            <a:tailEnd/>
          </a:ln>
        </p:spPr>
        <p:txBody>
          <a:bodyPr lIns="82124" tIns="41061" rIns="82124" bIns="41061" anchor="ctr"/>
          <a:lstStyle/>
          <a:p>
            <a:endParaRPr lang="en-US" b="0">
              <a:solidFill>
                <a:srgbClr val="000000"/>
              </a:solidFill>
            </a:endParaRPr>
          </a:p>
        </p:txBody>
      </p:sp>
      <p:sp>
        <p:nvSpPr>
          <p:cNvPr id="17429" name="Oval 26"/>
          <p:cNvSpPr>
            <a:spLocks noChangeAspect="1" noChangeArrowheads="1"/>
          </p:cNvSpPr>
          <p:nvPr/>
        </p:nvSpPr>
        <p:spPr bwMode="auto">
          <a:xfrm>
            <a:off x="2065338" y="4975225"/>
            <a:ext cx="793750" cy="550863"/>
          </a:xfrm>
          <a:prstGeom prst="ellipse">
            <a:avLst/>
          </a:prstGeom>
          <a:gradFill rotWithShape="1">
            <a:gsLst>
              <a:gs pos="0">
                <a:srgbClr val="FFFFFF">
                  <a:alpha val="35001"/>
                </a:srgbClr>
              </a:gs>
              <a:gs pos="100000">
                <a:srgbClr val="FFFFFF">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1" rIns="73025" bIns="36511" anchor="ctr"/>
          <a:lstStyle/>
          <a:p>
            <a:endParaRPr lang="en-US" b="0">
              <a:solidFill>
                <a:srgbClr val="000000"/>
              </a:solidFill>
            </a:endParaRPr>
          </a:p>
        </p:txBody>
      </p:sp>
      <p:sp>
        <p:nvSpPr>
          <p:cNvPr id="17430" name="Text Box 27"/>
          <p:cNvSpPr txBox="1">
            <a:spLocks noChangeArrowheads="1"/>
          </p:cNvSpPr>
          <p:nvPr/>
        </p:nvSpPr>
        <p:spPr bwMode="auto">
          <a:xfrm>
            <a:off x="1858963" y="5267325"/>
            <a:ext cx="11334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sz="1400">
                <a:solidFill>
                  <a:srgbClr val="FFFFFF"/>
                </a:solidFill>
              </a:rPr>
              <a:t>IT Essentials</a:t>
            </a:r>
          </a:p>
        </p:txBody>
      </p:sp>
      <p:grpSp>
        <p:nvGrpSpPr>
          <p:cNvPr id="17431" name="Group 28"/>
          <p:cNvGrpSpPr>
            <a:grpSpLocks/>
          </p:cNvGrpSpPr>
          <p:nvPr/>
        </p:nvGrpSpPr>
        <p:grpSpPr bwMode="auto">
          <a:xfrm>
            <a:off x="3273425" y="3935413"/>
            <a:ext cx="1651000" cy="1654175"/>
            <a:chOff x="2016" y="2383"/>
            <a:chExt cx="1025" cy="1025"/>
          </a:xfrm>
        </p:grpSpPr>
        <p:sp>
          <p:nvSpPr>
            <p:cNvPr id="17459" name="Oval 29"/>
            <p:cNvSpPr>
              <a:spLocks noChangeAspect="1" noChangeArrowheads="1"/>
            </p:cNvSpPr>
            <p:nvPr/>
          </p:nvSpPr>
          <p:spPr bwMode="auto">
            <a:xfrm>
              <a:off x="2016" y="3113"/>
              <a:ext cx="1025" cy="295"/>
            </a:xfrm>
            <a:prstGeom prst="ellipse">
              <a:avLst/>
            </a:prstGeom>
            <a:gradFill rotWithShape="1">
              <a:gsLst>
                <a:gs pos="0">
                  <a:srgbClr val="000000">
                    <a:alpha val="35001"/>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1" rIns="73025" bIns="36511" anchor="ctr"/>
            <a:lstStyle/>
            <a:p>
              <a:endParaRPr lang="en-US" b="0">
                <a:solidFill>
                  <a:srgbClr val="000000"/>
                </a:solidFill>
              </a:endParaRPr>
            </a:p>
          </p:txBody>
        </p:sp>
        <p:grpSp>
          <p:nvGrpSpPr>
            <p:cNvPr id="17460" name="Group 30"/>
            <p:cNvGrpSpPr>
              <a:grpSpLocks/>
            </p:cNvGrpSpPr>
            <p:nvPr/>
          </p:nvGrpSpPr>
          <p:grpSpPr bwMode="auto">
            <a:xfrm>
              <a:off x="2092" y="2383"/>
              <a:ext cx="877" cy="880"/>
              <a:chOff x="2092" y="2383"/>
              <a:chExt cx="877" cy="880"/>
            </a:xfrm>
          </p:grpSpPr>
          <p:sp>
            <p:nvSpPr>
              <p:cNvPr id="17461" name="Oval 31"/>
              <p:cNvSpPr>
                <a:spLocks noChangeAspect="1" noChangeArrowheads="1"/>
              </p:cNvSpPr>
              <p:nvPr/>
            </p:nvSpPr>
            <p:spPr bwMode="auto">
              <a:xfrm>
                <a:off x="2092" y="2383"/>
                <a:ext cx="873" cy="880"/>
              </a:xfrm>
              <a:prstGeom prst="ellipse">
                <a:avLst/>
              </a:prstGeom>
              <a:gradFill rotWithShape="1">
                <a:gsLst>
                  <a:gs pos="0">
                    <a:srgbClr val="777777"/>
                  </a:gs>
                  <a:gs pos="100000">
                    <a:srgbClr val="373737"/>
                  </a:gs>
                </a:gsLst>
                <a:path path="shape">
                  <a:fillToRect l="50000" t="50000" r="50000" b="50000"/>
                </a:path>
              </a:gradFill>
              <a:ln w="25400" algn="ctr">
                <a:solidFill>
                  <a:srgbClr val="4D4D4D"/>
                </a:solidFill>
                <a:round/>
                <a:headEnd/>
                <a:tailEnd/>
              </a:ln>
            </p:spPr>
            <p:txBody>
              <a:bodyPr lIns="82124" tIns="41061" rIns="82124" bIns="41061" anchor="ctr"/>
              <a:lstStyle/>
              <a:p>
                <a:endParaRPr lang="en-US" b="0">
                  <a:solidFill>
                    <a:srgbClr val="000000"/>
                  </a:solidFill>
                </a:endParaRPr>
              </a:p>
            </p:txBody>
          </p:sp>
          <p:sp>
            <p:nvSpPr>
              <p:cNvPr id="17462" name="Oval 32"/>
              <p:cNvSpPr>
                <a:spLocks noChangeAspect="1" noChangeArrowheads="1"/>
              </p:cNvSpPr>
              <p:nvPr/>
            </p:nvSpPr>
            <p:spPr bwMode="auto">
              <a:xfrm>
                <a:off x="2231" y="2426"/>
                <a:ext cx="595" cy="414"/>
              </a:xfrm>
              <a:prstGeom prst="ellipse">
                <a:avLst/>
              </a:prstGeom>
              <a:gradFill rotWithShape="1">
                <a:gsLst>
                  <a:gs pos="0">
                    <a:srgbClr val="FFFFFF">
                      <a:alpha val="35001"/>
                    </a:srgbClr>
                  </a:gs>
                  <a:gs pos="100000">
                    <a:srgbClr val="FFFFFF">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1" rIns="73025" bIns="36511" anchor="ctr"/>
              <a:lstStyle/>
              <a:p>
                <a:endParaRPr lang="en-US" b="0">
                  <a:solidFill>
                    <a:srgbClr val="000000"/>
                  </a:solidFill>
                </a:endParaRPr>
              </a:p>
            </p:txBody>
          </p:sp>
          <p:sp>
            <p:nvSpPr>
              <p:cNvPr id="17463" name="Text Box 33"/>
              <p:cNvSpPr txBox="1">
                <a:spLocks noChangeArrowheads="1"/>
              </p:cNvSpPr>
              <p:nvPr/>
            </p:nvSpPr>
            <p:spPr bwMode="auto">
              <a:xfrm>
                <a:off x="2120" y="2688"/>
                <a:ext cx="849"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sz="1400">
                    <a:solidFill>
                      <a:srgbClr val="FFFFFF"/>
                    </a:solidFill>
                  </a:rPr>
                  <a:t>CCNA Discovery</a:t>
                </a:r>
              </a:p>
            </p:txBody>
          </p:sp>
        </p:grpSp>
      </p:grpSp>
      <p:grpSp>
        <p:nvGrpSpPr>
          <p:cNvPr id="17432" name="Group 34"/>
          <p:cNvGrpSpPr>
            <a:grpSpLocks/>
          </p:cNvGrpSpPr>
          <p:nvPr/>
        </p:nvGrpSpPr>
        <p:grpSpPr bwMode="auto">
          <a:xfrm>
            <a:off x="7580313" y="2555875"/>
            <a:ext cx="1627187" cy="1687513"/>
            <a:chOff x="4800" y="1200"/>
            <a:chExt cx="1025" cy="1063"/>
          </a:xfrm>
        </p:grpSpPr>
        <p:sp>
          <p:nvSpPr>
            <p:cNvPr id="17454" name="Oval 35"/>
            <p:cNvSpPr>
              <a:spLocks noChangeAspect="1" noChangeArrowheads="1"/>
            </p:cNvSpPr>
            <p:nvPr/>
          </p:nvSpPr>
          <p:spPr bwMode="auto">
            <a:xfrm>
              <a:off x="4800" y="1968"/>
              <a:ext cx="1025" cy="295"/>
            </a:xfrm>
            <a:prstGeom prst="ellipse">
              <a:avLst/>
            </a:prstGeom>
            <a:gradFill rotWithShape="1">
              <a:gsLst>
                <a:gs pos="0">
                  <a:srgbClr val="000000">
                    <a:alpha val="35001"/>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1" rIns="73025" bIns="36511" anchor="ctr"/>
            <a:lstStyle/>
            <a:p>
              <a:endParaRPr lang="en-US" b="0">
                <a:solidFill>
                  <a:srgbClr val="000000"/>
                </a:solidFill>
              </a:endParaRPr>
            </a:p>
          </p:txBody>
        </p:sp>
        <p:grpSp>
          <p:nvGrpSpPr>
            <p:cNvPr id="17455" name="Group 36"/>
            <p:cNvGrpSpPr>
              <a:grpSpLocks/>
            </p:cNvGrpSpPr>
            <p:nvPr/>
          </p:nvGrpSpPr>
          <p:grpSpPr bwMode="auto">
            <a:xfrm>
              <a:off x="4876" y="1200"/>
              <a:ext cx="873" cy="880"/>
              <a:chOff x="3984" y="1728"/>
              <a:chExt cx="873" cy="880"/>
            </a:xfrm>
          </p:grpSpPr>
          <p:sp>
            <p:nvSpPr>
              <p:cNvPr id="17456" name="Oval 37"/>
              <p:cNvSpPr>
                <a:spLocks noChangeAspect="1" noChangeArrowheads="1"/>
              </p:cNvSpPr>
              <p:nvPr/>
            </p:nvSpPr>
            <p:spPr bwMode="auto">
              <a:xfrm>
                <a:off x="3984" y="1728"/>
                <a:ext cx="873" cy="880"/>
              </a:xfrm>
              <a:prstGeom prst="ellipse">
                <a:avLst/>
              </a:prstGeom>
              <a:gradFill rotWithShape="1">
                <a:gsLst>
                  <a:gs pos="0">
                    <a:srgbClr val="83A2CF"/>
                  </a:gs>
                  <a:gs pos="100000">
                    <a:srgbClr val="3D4B60"/>
                  </a:gs>
                </a:gsLst>
                <a:path path="shape">
                  <a:fillToRect l="50000" t="50000" r="50000" b="50000"/>
                </a:path>
              </a:gradFill>
              <a:ln w="25400" algn="ctr">
                <a:solidFill>
                  <a:srgbClr val="83A2CF"/>
                </a:solidFill>
                <a:round/>
                <a:headEnd/>
                <a:tailEnd/>
              </a:ln>
            </p:spPr>
            <p:txBody>
              <a:bodyPr lIns="82124" tIns="41061" rIns="82124" bIns="41061" anchor="ctr"/>
              <a:lstStyle/>
              <a:p>
                <a:endParaRPr lang="en-US" b="0">
                  <a:solidFill>
                    <a:srgbClr val="000000"/>
                  </a:solidFill>
                </a:endParaRPr>
              </a:p>
            </p:txBody>
          </p:sp>
          <p:sp>
            <p:nvSpPr>
              <p:cNvPr id="17457" name="Oval 38"/>
              <p:cNvSpPr>
                <a:spLocks noChangeAspect="1" noChangeArrowheads="1"/>
              </p:cNvSpPr>
              <p:nvPr/>
            </p:nvSpPr>
            <p:spPr bwMode="auto">
              <a:xfrm>
                <a:off x="4123" y="1771"/>
                <a:ext cx="595" cy="414"/>
              </a:xfrm>
              <a:prstGeom prst="ellipse">
                <a:avLst/>
              </a:prstGeom>
              <a:gradFill rotWithShape="1">
                <a:gsLst>
                  <a:gs pos="0">
                    <a:srgbClr val="FFFFFF">
                      <a:alpha val="35001"/>
                    </a:srgbClr>
                  </a:gs>
                  <a:gs pos="100000">
                    <a:srgbClr val="FFFFFF">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1" rIns="73025" bIns="36511" anchor="ctr"/>
              <a:lstStyle/>
              <a:p>
                <a:endParaRPr lang="en-US" b="0">
                  <a:solidFill>
                    <a:srgbClr val="000000"/>
                  </a:solidFill>
                </a:endParaRPr>
              </a:p>
            </p:txBody>
          </p:sp>
          <p:sp>
            <p:nvSpPr>
              <p:cNvPr id="17458" name="Text Box 39"/>
              <p:cNvSpPr txBox="1">
                <a:spLocks noChangeArrowheads="1"/>
              </p:cNvSpPr>
              <p:nvPr/>
            </p:nvSpPr>
            <p:spPr bwMode="auto">
              <a:xfrm>
                <a:off x="4007" y="2069"/>
                <a:ext cx="8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sz="1400">
                    <a:solidFill>
                      <a:srgbClr val="FFFFFF"/>
                    </a:solidFill>
                  </a:rPr>
                  <a:t>CCNP</a:t>
                </a:r>
              </a:p>
            </p:txBody>
          </p:sp>
        </p:grpSp>
      </p:grpSp>
      <p:sp>
        <p:nvSpPr>
          <p:cNvPr id="17433" name="Oval 41"/>
          <p:cNvSpPr>
            <a:spLocks noChangeAspect="1" noChangeArrowheads="1"/>
          </p:cNvSpPr>
          <p:nvPr/>
        </p:nvSpPr>
        <p:spPr bwMode="auto">
          <a:xfrm>
            <a:off x="6289675" y="4421188"/>
            <a:ext cx="1368425" cy="393700"/>
          </a:xfrm>
          <a:prstGeom prst="ellipse">
            <a:avLst/>
          </a:prstGeom>
          <a:gradFill rotWithShape="1">
            <a:gsLst>
              <a:gs pos="0">
                <a:srgbClr val="000000">
                  <a:alpha val="35001"/>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1" rIns="73025" bIns="36511" anchor="ctr"/>
          <a:lstStyle/>
          <a:p>
            <a:endParaRPr lang="en-US" b="0">
              <a:solidFill>
                <a:srgbClr val="000000"/>
              </a:solidFill>
            </a:endParaRPr>
          </a:p>
        </p:txBody>
      </p:sp>
      <p:sp>
        <p:nvSpPr>
          <p:cNvPr id="17434" name="Oval 43"/>
          <p:cNvSpPr>
            <a:spLocks noChangeAspect="1" noChangeArrowheads="1"/>
          </p:cNvSpPr>
          <p:nvPr/>
        </p:nvSpPr>
        <p:spPr bwMode="auto">
          <a:xfrm>
            <a:off x="6353175" y="3398838"/>
            <a:ext cx="1166813" cy="1171575"/>
          </a:xfrm>
          <a:prstGeom prst="ellipse">
            <a:avLst/>
          </a:prstGeom>
          <a:gradFill rotWithShape="1">
            <a:gsLst>
              <a:gs pos="0">
                <a:srgbClr val="B21A1A"/>
              </a:gs>
              <a:gs pos="100000">
                <a:srgbClr val="520C0C"/>
              </a:gs>
            </a:gsLst>
            <a:path path="shape">
              <a:fillToRect l="50000" t="50000" r="50000" b="50000"/>
            </a:path>
          </a:gradFill>
          <a:ln w="25400" algn="ctr">
            <a:solidFill>
              <a:srgbClr val="8A1414"/>
            </a:solidFill>
            <a:round/>
            <a:headEnd/>
            <a:tailEnd/>
          </a:ln>
        </p:spPr>
        <p:txBody>
          <a:bodyPr lIns="82124" tIns="41061" rIns="82124" bIns="41061" anchor="ctr"/>
          <a:lstStyle/>
          <a:p>
            <a:endParaRPr lang="en-US" b="0">
              <a:solidFill>
                <a:srgbClr val="000000"/>
              </a:solidFill>
            </a:endParaRPr>
          </a:p>
        </p:txBody>
      </p:sp>
      <p:sp>
        <p:nvSpPr>
          <p:cNvPr id="17435" name="Oval 44"/>
          <p:cNvSpPr>
            <a:spLocks noChangeAspect="1" noChangeArrowheads="1"/>
          </p:cNvSpPr>
          <p:nvPr/>
        </p:nvSpPr>
        <p:spPr bwMode="auto">
          <a:xfrm>
            <a:off x="6538913" y="3455988"/>
            <a:ext cx="795337" cy="550862"/>
          </a:xfrm>
          <a:prstGeom prst="ellipse">
            <a:avLst/>
          </a:prstGeom>
          <a:gradFill rotWithShape="1">
            <a:gsLst>
              <a:gs pos="0">
                <a:srgbClr val="FFFFFF">
                  <a:alpha val="35001"/>
                </a:srgbClr>
              </a:gs>
              <a:gs pos="100000">
                <a:srgbClr val="FFFFFF">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1" rIns="73025" bIns="36511" anchor="ctr"/>
          <a:lstStyle/>
          <a:p>
            <a:endParaRPr lang="en-US" b="0">
              <a:solidFill>
                <a:srgbClr val="000000"/>
              </a:solidFill>
            </a:endParaRPr>
          </a:p>
        </p:txBody>
      </p:sp>
      <p:sp>
        <p:nvSpPr>
          <p:cNvPr id="17436" name="Text Box 45"/>
          <p:cNvSpPr txBox="1">
            <a:spLocks noChangeArrowheads="1"/>
          </p:cNvSpPr>
          <p:nvPr/>
        </p:nvSpPr>
        <p:spPr bwMode="auto">
          <a:xfrm>
            <a:off x="6373813" y="3876675"/>
            <a:ext cx="113506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sz="1400">
                <a:solidFill>
                  <a:srgbClr val="FFFFFF"/>
                </a:solidFill>
              </a:rPr>
              <a:t>Security</a:t>
            </a:r>
          </a:p>
        </p:txBody>
      </p:sp>
      <p:grpSp>
        <p:nvGrpSpPr>
          <p:cNvPr id="17437" name="Group 46"/>
          <p:cNvGrpSpPr>
            <a:grpSpLocks/>
          </p:cNvGrpSpPr>
          <p:nvPr/>
        </p:nvGrpSpPr>
        <p:grpSpPr bwMode="auto">
          <a:xfrm>
            <a:off x="4760913" y="3935413"/>
            <a:ext cx="1651000" cy="1654175"/>
            <a:chOff x="3089" y="2383"/>
            <a:chExt cx="1025" cy="1025"/>
          </a:xfrm>
        </p:grpSpPr>
        <p:sp>
          <p:nvSpPr>
            <p:cNvPr id="17449" name="Oval 47"/>
            <p:cNvSpPr>
              <a:spLocks noChangeAspect="1" noChangeArrowheads="1"/>
            </p:cNvSpPr>
            <p:nvPr/>
          </p:nvSpPr>
          <p:spPr bwMode="auto">
            <a:xfrm>
              <a:off x="3089" y="3113"/>
              <a:ext cx="1025" cy="295"/>
            </a:xfrm>
            <a:prstGeom prst="ellipse">
              <a:avLst/>
            </a:prstGeom>
            <a:gradFill rotWithShape="1">
              <a:gsLst>
                <a:gs pos="0">
                  <a:srgbClr val="000000">
                    <a:alpha val="35001"/>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1" rIns="73025" bIns="36511" anchor="ctr"/>
            <a:lstStyle/>
            <a:p>
              <a:endParaRPr lang="en-US" b="0">
                <a:solidFill>
                  <a:srgbClr val="000000"/>
                </a:solidFill>
              </a:endParaRPr>
            </a:p>
          </p:txBody>
        </p:sp>
        <p:grpSp>
          <p:nvGrpSpPr>
            <p:cNvPr id="17450" name="Group 48"/>
            <p:cNvGrpSpPr>
              <a:grpSpLocks/>
            </p:cNvGrpSpPr>
            <p:nvPr/>
          </p:nvGrpSpPr>
          <p:grpSpPr bwMode="auto">
            <a:xfrm>
              <a:off x="3165" y="2383"/>
              <a:ext cx="877" cy="880"/>
              <a:chOff x="2092" y="2383"/>
              <a:chExt cx="877" cy="880"/>
            </a:xfrm>
          </p:grpSpPr>
          <p:sp>
            <p:nvSpPr>
              <p:cNvPr id="17451" name="Oval 49"/>
              <p:cNvSpPr>
                <a:spLocks noChangeAspect="1" noChangeArrowheads="1"/>
              </p:cNvSpPr>
              <p:nvPr/>
            </p:nvSpPr>
            <p:spPr bwMode="auto">
              <a:xfrm>
                <a:off x="2092" y="2383"/>
                <a:ext cx="873" cy="880"/>
              </a:xfrm>
              <a:prstGeom prst="ellipse">
                <a:avLst/>
              </a:prstGeom>
              <a:gradFill rotWithShape="1">
                <a:gsLst>
                  <a:gs pos="0">
                    <a:srgbClr val="EFB525"/>
                  </a:gs>
                  <a:gs pos="100000">
                    <a:srgbClr val="6F5411"/>
                  </a:gs>
                </a:gsLst>
                <a:path path="shape">
                  <a:fillToRect l="50000" t="50000" r="50000" b="50000"/>
                </a:path>
              </a:gradFill>
              <a:ln w="25400" algn="ctr">
                <a:solidFill>
                  <a:srgbClr val="B3840D"/>
                </a:solidFill>
                <a:round/>
                <a:headEnd/>
                <a:tailEnd/>
              </a:ln>
            </p:spPr>
            <p:txBody>
              <a:bodyPr lIns="82124" tIns="41061" rIns="82124" bIns="41061" anchor="ctr"/>
              <a:lstStyle/>
              <a:p>
                <a:endParaRPr lang="en-US" b="0">
                  <a:solidFill>
                    <a:srgbClr val="000000"/>
                  </a:solidFill>
                </a:endParaRPr>
              </a:p>
            </p:txBody>
          </p:sp>
          <p:sp>
            <p:nvSpPr>
              <p:cNvPr id="17452" name="Oval 50"/>
              <p:cNvSpPr>
                <a:spLocks noChangeAspect="1" noChangeArrowheads="1"/>
              </p:cNvSpPr>
              <p:nvPr/>
            </p:nvSpPr>
            <p:spPr bwMode="auto">
              <a:xfrm>
                <a:off x="2231" y="2426"/>
                <a:ext cx="595" cy="414"/>
              </a:xfrm>
              <a:prstGeom prst="ellipse">
                <a:avLst/>
              </a:prstGeom>
              <a:gradFill rotWithShape="1">
                <a:gsLst>
                  <a:gs pos="0">
                    <a:srgbClr val="FFFFFF">
                      <a:alpha val="35001"/>
                    </a:srgbClr>
                  </a:gs>
                  <a:gs pos="100000">
                    <a:srgbClr val="FFFFFF">
                      <a:alpha val="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1" rIns="73025" bIns="36511" anchor="ctr"/>
              <a:lstStyle/>
              <a:p>
                <a:endParaRPr lang="en-US" b="0">
                  <a:solidFill>
                    <a:srgbClr val="000000"/>
                  </a:solidFill>
                </a:endParaRPr>
              </a:p>
            </p:txBody>
          </p:sp>
          <p:sp>
            <p:nvSpPr>
              <p:cNvPr id="17453" name="Text Box 51"/>
              <p:cNvSpPr txBox="1">
                <a:spLocks noChangeArrowheads="1"/>
              </p:cNvSpPr>
              <p:nvPr/>
            </p:nvSpPr>
            <p:spPr bwMode="auto">
              <a:xfrm>
                <a:off x="2120" y="2688"/>
                <a:ext cx="849"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sz="1400">
                    <a:solidFill>
                      <a:srgbClr val="FFFFFF"/>
                    </a:solidFill>
                  </a:rPr>
                  <a:t>CCNA Exploration</a:t>
                </a:r>
              </a:p>
            </p:txBody>
          </p:sp>
        </p:grpSp>
      </p:grpSp>
      <p:sp>
        <p:nvSpPr>
          <p:cNvPr id="102" name="Text Box 52"/>
          <p:cNvSpPr txBox="1">
            <a:spLocks noChangeArrowheads="1"/>
          </p:cNvSpPr>
          <p:nvPr/>
        </p:nvSpPr>
        <p:spPr bwMode="auto">
          <a:xfrm>
            <a:off x="3359150" y="1668463"/>
            <a:ext cx="143827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sz="1000" b="0">
                <a:solidFill>
                  <a:srgbClr val="000000"/>
                </a:solidFill>
              </a:rPr>
              <a:t>Networking for </a:t>
            </a:r>
            <a:br>
              <a:rPr lang="en-US" sz="1000" b="0">
                <a:solidFill>
                  <a:srgbClr val="000000"/>
                </a:solidFill>
              </a:rPr>
            </a:br>
            <a:r>
              <a:rPr lang="en-US" sz="1000" b="0">
                <a:solidFill>
                  <a:srgbClr val="000000"/>
                </a:solidFill>
              </a:rPr>
              <a:t>Home and Small </a:t>
            </a:r>
            <a:br>
              <a:rPr lang="en-US" sz="1000" b="0">
                <a:solidFill>
                  <a:srgbClr val="000000"/>
                </a:solidFill>
              </a:rPr>
            </a:br>
            <a:r>
              <a:rPr lang="en-US" sz="1000" b="0">
                <a:solidFill>
                  <a:srgbClr val="000000"/>
                </a:solidFill>
              </a:rPr>
              <a:t>Businesses</a:t>
            </a:r>
          </a:p>
          <a:p>
            <a:endParaRPr lang="en-US" sz="1000" b="0">
              <a:solidFill>
                <a:srgbClr val="000000"/>
              </a:solidFill>
            </a:endParaRPr>
          </a:p>
          <a:p>
            <a:r>
              <a:rPr lang="en-US" sz="1000" b="0">
                <a:solidFill>
                  <a:srgbClr val="000000"/>
                </a:solidFill>
              </a:rPr>
              <a:t>Working at a </a:t>
            </a:r>
            <a:br>
              <a:rPr lang="en-US" sz="1000" b="0">
                <a:solidFill>
                  <a:srgbClr val="000000"/>
                </a:solidFill>
              </a:rPr>
            </a:br>
            <a:r>
              <a:rPr lang="en-US" sz="1000" b="0">
                <a:solidFill>
                  <a:srgbClr val="000000"/>
                </a:solidFill>
              </a:rPr>
              <a:t>Small-to-Medium Business </a:t>
            </a:r>
            <a:br>
              <a:rPr lang="en-US" sz="1000" b="0">
                <a:solidFill>
                  <a:srgbClr val="000000"/>
                </a:solidFill>
              </a:rPr>
            </a:br>
            <a:r>
              <a:rPr lang="en-US" sz="1000" b="0">
                <a:solidFill>
                  <a:srgbClr val="000000"/>
                </a:solidFill>
              </a:rPr>
              <a:t>or ISP</a:t>
            </a:r>
          </a:p>
          <a:p>
            <a:endParaRPr lang="en-US" sz="1000" b="0">
              <a:solidFill>
                <a:srgbClr val="000000"/>
              </a:solidFill>
            </a:endParaRPr>
          </a:p>
          <a:p>
            <a:r>
              <a:rPr lang="en-US" sz="1000" b="0">
                <a:solidFill>
                  <a:srgbClr val="000000"/>
                </a:solidFill>
              </a:rPr>
              <a:t>Introducing Routing and Switching in the Enterprise</a:t>
            </a:r>
          </a:p>
          <a:p>
            <a:endParaRPr lang="en-US" sz="1000" b="0">
              <a:solidFill>
                <a:srgbClr val="000000"/>
              </a:solidFill>
            </a:endParaRPr>
          </a:p>
          <a:p>
            <a:r>
              <a:rPr lang="en-US" sz="1000" b="0">
                <a:solidFill>
                  <a:srgbClr val="000000"/>
                </a:solidFill>
              </a:rPr>
              <a:t>Designing and Supporting Computer Networks </a:t>
            </a:r>
          </a:p>
        </p:txBody>
      </p:sp>
      <p:sp>
        <p:nvSpPr>
          <p:cNvPr id="103" name="Text Box 53"/>
          <p:cNvSpPr txBox="1">
            <a:spLocks noChangeArrowheads="1"/>
          </p:cNvSpPr>
          <p:nvPr/>
        </p:nvSpPr>
        <p:spPr bwMode="auto">
          <a:xfrm>
            <a:off x="4810125" y="1668463"/>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sz="1000" b="0">
                <a:solidFill>
                  <a:srgbClr val="000000"/>
                </a:solidFill>
              </a:rPr>
              <a:t>Network Fundamentals</a:t>
            </a:r>
          </a:p>
          <a:p>
            <a:endParaRPr lang="en-US" sz="1000" b="0">
              <a:solidFill>
                <a:srgbClr val="000000"/>
              </a:solidFill>
            </a:endParaRPr>
          </a:p>
          <a:p>
            <a:r>
              <a:rPr lang="en-US" sz="1000" b="0">
                <a:solidFill>
                  <a:srgbClr val="000000"/>
                </a:solidFill>
              </a:rPr>
              <a:t>Routing Protocols and Concepts</a:t>
            </a:r>
          </a:p>
          <a:p>
            <a:endParaRPr lang="en-US" sz="1000" b="0">
              <a:solidFill>
                <a:srgbClr val="000000"/>
              </a:solidFill>
            </a:endParaRPr>
          </a:p>
          <a:p>
            <a:r>
              <a:rPr lang="en-US" sz="1000" b="0">
                <a:solidFill>
                  <a:srgbClr val="000000"/>
                </a:solidFill>
              </a:rPr>
              <a:t>LAN Switching and Wireless</a:t>
            </a:r>
          </a:p>
          <a:p>
            <a:endParaRPr lang="en-US" sz="1000" b="0">
              <a:solidFill>
                <a:srgbClr val="000000"/>
              </a:solidFill>
            </a:endParaRPr>
          </a:p>
          <a:p>
            <a:r>
              <a:rPr lang="en-US" sz="1000" b="0">
                <a:solidFill>
                  <a:srgbClr val="000000"/>
                </a:solidFill>
              </a:rPr>
              <a:t>Accessing the WAN</a:t>
            </a:r>
          </a:p>
        </p:txBody>
      </p:sp>
      <p:sp>
        <p:nvSpPr>
          <p:cNvPr id="104" name="Text Box 54"/>
          <p:cNvSpPr txBox="1">
            <a:spLocks noChangeArrowheads="1"/>
          </p:cNvSpPr>
          <p:nvPr/>
        </p:nvSpPr>
        <p:spPr bwMode="auto">
          <a:xfrm>
            <a:off x="6324600" y="1668463"/>
            <a:ext cx="1143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sz="1000" b="0">
                <a:solidFill>
                  <a:srgbClr val="000000"/>
                </a:solidFill>
              </a:rPr>
              <a:t>CCNA</a:t>
            </a:r>
          </a:p>
          <a:p>
            <a:r>
              <a:rPr lang="en-US" sz="1000" b="0">
                <a:solidFill>
                  <a:srgbClr val="000000"/>
                </a:solidFill>
              </a:rPr>
              <a:t> Security</a:t>
            </a:r>
          </a:p>
        </p:txBody>
      </p:sp>
      <p:sp>
        <p:nvSpPr>
          <p:cNvPr id="105" name="Text Box 55"/>
          <p:cNvSpPr txBox="1">
            <a:spLocks noChangeArrowheads="1"/>
          </p:cNvSpPr>
          <p:nvPr/>
        </p:nvSpPr>
        <p:spPr bwMode="auto">
          <a:xfrm>
            <a:off x="7688263" y="638175"/>
            <a:ext cx="1349375"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r>
              <a:rPr lang="en-US" sz="1000" b="0">
                <a:solidFill>
                  <a:srgbClr val="000000"/>
                </a:solidFill>
              </a:rPr>
              <a:t>ROUTE: Implementing  IP Routing</a:t>
            </a:r>
          </a:p>
          <a:p>
            <a:endParaRPr lang="en-US" sz="1000" b="0">
              <a:solidFill>
                <a:srgbClr val="000000"/>
              </a:solidFill>
            </a:endParaRPr>
          </a:p>
          <a:p>
            <a:r>
              <a:rPr lang="en-US" sz="1000" b="0">
                <a:solidFill>
                  <a:srgbClr val="000000"/>
                </a:solidFill>
              </a:rPr>
              <a:t>SWITCH: Implementing IP Switched Networks</a:t>
            </a:r>
          </a:p>
          <a:p>
            <a:endParaRPr lang="en-US" sz="1000" b="0">
              <a:solidFill>
                <a:srgbClr val="000000"/>
              </a:solidFill>
            </a:endParaRPr>
          </a:p>
          <a:p>
            <a:r>
              <a:rPr lang="en-US" sz="1000" b="0">
                <a:solidFill>
                  <a:srgbClr val="000000"/>
                </a:solidFill>
              </a:rPr>
              <a:t>TSHOOT: Troubleshooting and Maintaining IP Networks </a:t>
            </a:r>
          </a:p>
        </p:txBody>
      </p:sp>
      <p:sp>
        <p:nvSpPr>
          <p:cNvPr id="17442" name="Rectangle 8"/>
          <p:cNvSpPr>
            <a:spLocks noChangeArrowheads="1"/>
          </p:cNvSpPr>
          <p:nvPr/>
        </p:nvSpPr>
        <p:spPr bwMode="auto">
          <a:xfrm>
            <a:off x="50800" y="2649538"/>
            <a:ext cx="1539875" cy="4208462"/>
          </a:xfrm>
          <a:prstGeom prst="rect">
            <a:avLst/>
          </a:prstGeom>
          <a:gradFill rotWithShape="1">
            <a:gsLst>
              <a:gs pos="0">
                <a:schemeClr val="bg1">
                  <a:alpha val="0"/>
                </a:schemeClr>
              </a:gs>
              <a:gs pos="100000">
                <a:schemeClr val="tx1">
                  <a:alpha val="14998"/>
                </a:schemeClr>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1" rIns="73025" bIns="36511" anchor="ctr"/>
          <a:lstStyle/>
          <a:p>
            <a:endParaRPr lang="en-US" b="0">
              <a:solidFill>
                <a:srgbClr val="000000"/>
              </a:solidFill>
            </a:endParaRPr>
          </a:p>
        </p:txBody>
      </p:sp>
      <p:sp>
        <p:nvSpPr>
          <p:cNvPr id="17443" name="AutoShape 17"/>
          <p:cNvSpPr>
            <a:spLocks noChangeArrowheads="1"/>
          </p:cNvSpPr>
          <p:nvPr/>
        </p:nvSpPr>
        <p:spPr bwMode="auto">
          <a:xfrm rot="-5400000">
            <a:off x="-1419224" y="3962400"/>
            <a:ext cx="4481512" cy="1309687"/>
          </a:xfrm>
          <a:prstGeom prst="homePlate">
            <a:avLst>
              <a:gd name="adj" fmla="val 22020"/>
            </a:avLst>
          </a:prstGeom>
          <a:solidFill>
            <a:srgbClr val="0183B7">
              <a:alpha val="41176"/>
            </a:srgbClr>
          </a:solidFill>
          <a:ln>
            <a:noFill/>
          </a:ln>
          <a:extLst>
            <a:ext uri="{91240B29-F687-4F45-9708-019B960494DF}">
              <a14:hiddenLine xmlns:a14="http://schemas.microsoft.com/office/drawing/2010/main" w="63500" algn="ctr">
                <a:solidFill>
                  <a:srgbClr val="000000"/>
                </a:solidFill>
                <a:miter lim="800000"/>
                <a:headEnd/>
                <a:tailEnd/>
              </a14:hiddenLine>
            </a:ext>
          </a:extLst>
        </p:spPr>
        <p:txBody>
          <a:bodyPr rot="10800000" lIns="9144" tIns="9144" rIns="9144" bIns="9144"/>
          <a:lstStyle/>
          <a:p>
            <a:endParaRPr lang="en-US" b="0">
              <a:solidFill>
                <a:srgbClr val="000000"/>
              </a:solidFill>
            </a:endParaRPr>
          </a:p>
        </p:txBody>
      </p:sp>
      <p:sp>
        <p:nvSpPr>
          <p:cNvPr id="17444" name="Text Box 18"/>
          <p:cNvSpPr txBox="1">
            <a:spLocks noChangeArrowheads="1"/>
          </p:cNvSpPr>
          <p:nvPr/>
        </p:nvSpPr>
        <p:spPr bwMode="auto">
          <a:xfrm>
            <a:off x="0" y="2743200"/>
            <a:ext cx="16097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nSpc>
                <a:spcPct val="80000"/>
              </a:lnSpc>
              <a:spcBef>
                <a:spcPct val="50000"/>
              </a:spcBef>
            </a:pPr>
            <a:r>
              <a:rPr lang="en-GB" sz="1400">
                <a:solidFill>
                  <a:srgbClr val="FFFFFF"/>
                </a:solidFill>
              </a:rPr>
              <a:t>Network Professional</a:t>
            </a:r>
            <a:endParaRPr lang="en-US" sz="1400">
              <a:solidFill>
                <a:srgbClr val="FFFFFF"/>
              </a:solidFill>
            </a:endParaRPr>
          </a:p>
        </p:txBody>
      </p:sp>
      <p:sp>
        <p:nvSpPr>
          <p:cNvPr id="17445" name="Text Box 19"/>
          <p:cNvSpPr txBox="1">
            <a:spLocks noChangeArrowheads="1"/>
          </p:cNvSpPr>
          <p:nvPr/>
        </p:nvSpPr>
        <p:spPr bwMode="auto">
          <a:xfrm>
            <a:off x="3175" y="5614988"/>
            <a:ext cx="16097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nSpc>
                <a:spcPct val="80000"/>
              </a:lnSpc>
              <a:spcBef>
                <a:spcPct val="50000"/>
              </a:spcBef>
            </a:pPr>
            <a:r>
              <a:rPr lang="en-GB" sz="1400">
                <a:solidFill>
                  <a:srgbClr val="FFFFFF"/>
                </a:solidFill>
              </a:rPr>
              <a:t>IT Technician</a:t>
            </a:r>
            <a:endParaRPr lang="en-US" sz="1400">
              <a:solidFill>
                <a:srgbClr val="FFFFFF"/>
              </a:solidFill>
            </a:endParaRPr>
          </a:p>
        </p:txBody>
      </p:sp>
      <p:sp>
        <p:nvSpPr>
          <p:cNvPr id="17446" name="Text Box 20"/>
          <p:cNvSpPr txBox="1">
            <a:spLocks noChangeArrowheads="1"/>
          </p:cNvSpPr>
          <p:nvPr/>
        </p:nvSpPr>
        <p:spPr bwMode="auto">
          <a:xfrm>
            <a:off x="0" y="4897438"/>
            <a:ext cx="16097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nSpc>
                <a:spcPct val="80000"/>
              </a:lnSpc>
              <a:spcBef>
                <a:spcPct val="50000"/>
              </a:spcBef>
            </a:pPr>
            <a:r>
              <a:rPr lang="en-GB" sz="1400">
                <a:solidFill>
                  <a:srgbClr val="FFFFFF"/>
                </a:solidFill>
              </a:rPr>
              <a:t>Network Technician</a:t>
            </a:r>
            <a:endParaRPr lang="en-US" sz="1400">
              <a:solidFill>
                <a:srgbClr val="FFFFFF"/>
              </a:solidFill>
            </a:endParaRPr>
          </a:p>
        </p:txBody>
      </p:sp>
      <p:sp>
        <p:nvSpPr>
          <p:cNvPr id="17447" name="Text Box 21"/>
          <p:cNvSpPr txBox="1">
            <a:spLocks noChangeArrowheads="1"/>
          </p:cNvSpPr>
          <p:nvPr/>
        </p:nvSpPr>
        <p:spPr bwMode="auto">
          <a:xfrm>
            <a:off x="0" y="4179888"/>
            <a:ext cx="16097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nSpc>
                <a:spcPct val="80000"/>
              </a:lnSpc>
              <a:spcBef>
                <a:spcPct val="50000"/>
              </a:spcBef>
            </a:pPr>
            <a:r>
              <a:rPr lang="en-GB" sz="1400">
                <a:solidFill>
                  <a:srgbClr val="FFFFFF"/>
                </a:solidFill>
              </a:rPr>
              <a:t>Network Associate</a:t>
            </a:r>
            <a:endParaRPr lang="en-US" sz="1400">
              <a:solidFill>
                <a:srgbClr val="FFFFFF"/>
              </a:solidFill>
            </a:endParaRPr>
          </a:p>
        </p:txBody>
      </p:sp>
      <p:sp>
        <p:nvSpPr>
          <p:cNvPr id="17448" name="Text Box 22"/>
          <p:cNvSpPr txBox="1">
            <a:spLocks noChangeArrowheads="1"/>
          </p:cNvSpPr>
          <p:nvPr/>
        </p:nvSpPr>
        <p:spPr bwMode="auto">
          <a:xfrm>
            <a:off x="0" y="3460750"/>
            <a:ext cx="16097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lvl1pPr defTabSz="814388">
              <a:defRPr sz="2400" b="1">
                <a:solidFill>
                  <a:schemeClr val="tx1"/>
                </a:solidFill>
                <a:latin typeface="Arial" charset="0"/>
              </a:defRPr>
            </a:lvl1pPr>
            <a:lvl2pPr marL="742950" indent="-285750" defTabSz="814388">
              <a:defRPr sz="2400" b="1">
                <a:solidFill>
                  <a:schemeClr val="tx1"/>
                </a:solidFill>
                <a:latin typeface="Arial" charset="0"/>
              </a:defRPr>
            </a:lvl2pPr>
            <a:lvl3pPr marL="1143000" indent="-228600" defTabSz="814388">
              <a:defRPr sz="2400" b="1">
                <a:solidFill>
                  <a:schemeClr val="tx1"/>
                </a:solidFill>
                <a:latin typeface="Arial" charset="0"/>
              </a:defRPr>
            </a:lvl3pPr>
            <a:lvl4pPr marL="1600200" indent="-228600" defTabSz="814388">
              <a:defRPr sz="2400" b="1">
                <a:solidFill>
                  <a:schemeClr val="tx1"/>
                </a:solidFill>
                <a:latin typeface="Arial" charset="0"/>
              </a:defRPr>
            </a:lvl4pPr>
            <a:lvl5pPr marL="2057400" indent="-228600" defTabSz="814388">
              <a:defRPr sz="2400" b="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b="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b="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b="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b="1">
                <a:solidFill>
                  <a:schemeClr val="tx1"/>
                </a:solidFill>
                <a:latin typeface="Arial" charset="0"/>
              </a:defRPr>
            </a:lvl9pPr>
          </a:lstStyle>
          <a:p>
            <a:pPr>
              <a:lnSpc>
                <a:spcPct val="80000"/>
              </a:lnSpc>
              <a:spcBef>
                <a:spcPct val="50000"/>
              </a:spcBef>
            </a:pPr>
            <a:r>
              <a:rPr lang="en-GB" sz="1400">
                <a:solidFill>
                  <a:srgbClr val="FFFFFF"/>
                </a:solidFill>
              </a:rPr>
              <a:t>Network Specialist</a:t>
            </a:r>
            <a:endParaRPr lang="en-US" sz="14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1000"/>
                                        <p:tgtEl>
                                          <p:spTgt spid="69"/>
                                        </p:tgtEl>
                                      </p:cBhvr>
                                    </p:animEffect>
                                    <p:anim calcmode="lin" valueType="num">
                                      <p:cBhvr>
                                        <p:cTn id="13" dur="1000" fill="hold"/>
                                        <p:tgtEl>
                                          <p:spTgt spid="69"/>
                                        </p:tgtEl>
                                        <p:attrNameLst>
                                          <p:attrName>ppt_x</p:attrName>
                                        </p:attrNameLst>
                                      </p:cBhvr>
                                      <p:tavLst>
                                        <p:tav tm="0">
                                          <p:val>
                                            <p:strVal val="#ppt_x"/>
                                          </p:val>
                                        </p:tav>
                                        <p:tav tm="100000">
                                          <p:val>
                                            <p:strVal val="#ppt_x"/>
                                          </p:val>
                                        </p:tav>
                                      </p:tavLst>
                                    </p:anim>
                                    <p:anim calcmode="lin" valueType="num">
                                      <p:cBhvr>
                                        <p:cTn id="1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fade">
                                      <p:cBhvr>
                                        <p:cTn id="19" dur="1000"/>
                                        <p:tgtEl>
                                          <p:spTgt spid="102"/>
                                        </p:tgtEl>
                                      </p:cBhvr>
                                    </p:animEffect>
                                    <p:anim calcmode="lin" valueType="num">
                                      <p:cBhvr>
                                        <p:cTn id="20" dur="1000" fill="hold"/>
                                        <p:tgtEl>
                                          <p:spTgt spid="102"/>
                                        </p:tgtEl>
                                        <p:attrNameLst>
                                          <p:attrName>ppt_x</p:attrName>
                                        </p:attrNameLst>
                                      </p:cBhvr>
                                      <p:tavLst>
                                        <p:tav tm="0">
                                          <p:val>
                                            <p:strVal val="#ppt_x"/>
                                          </p:val>
                                        </p:tav>
                                        <p:tav tm="100000">
                                          <p:val>
                                            <p:strVal val="#ppt_x"/>
                                          </p:val>
                                        </p:tav>
                                      </p:tavLst>
                                    </p:anim>
                                    <p:anim calcmode="lin" valueType="num">
                                      <p:cBhvr>
                                        <p:cTn id="21" dur="1000" fill="hold"/>
                                        <p:tgtEl>
                                          <p:spTgt spid="10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1000"/>
                                        <p:tgtEl>
                                          <p:spTgt spid="59"/>
                                        </p:tgtEl>
                                      </p:cBhvr>
                                    </p:animEffect>
                                    <p:anim calcmode="lin" valueType="num">
                                      <p:cBhvr>
                                        <p:cTn id="25" dur="1000" fill="hold"/>
                                        <p:tgtEl>
                                          <p:spTgt spid="59"/>
                                        </p:tgtEl>
                                        <p:attrNameLst>
                                          <p:attrName>ppt_x</p:attrName>
                                        </p:attrNameLst>
                                      </p:cBhvr>
                                      <p:tavLst>
                                        <p:tav tm="0">
                                          <p:val>
                                            <p:strVal val="#ppt_x"/>
                                          </p:val>
                                        </p:tav>
                                        <p:tav tm="100000">
                                          <p:val>
                                            <p:strVal val="#ppt_x"/>
                                          </p:val>
                                        </p:tav>
                                      </p:tavLst>
                                    </p:anim>
                                    <p:anim calcmode="lin" valueType="num">
                                      <p:cBhvr>
                                        <p:cTn id="26" dur="1000" fill="hold"/>
                                        <p:tgtEl>
                                          <p:spTgt spid="5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1000"/>
                                        <p:tgtEl>
                                          <p:spTgt spid="60"/>
                                        </p:tgtEl>
                                      </p:cBhvr>
                                    </p:animEffect>
                                    <p:anim calcmode="lin" valueType="num">
                                      <p:cBhvr>
                                        <p:cTn id="30" dur="1000" fill="hold"/>
                                        <p:tgtEl>
                                          <p:spTgt spid="60"/>
                                        </p:tgtEl>
                                        <p:attrNameLst>
                                          <p:attrName>ppt_x</p:attrName>
                                        </p:attrNameLst>
                                      </p:cBhvr>
                                      <p:tavLst>
                                        <p:tav tm="0">
                                          <p:val>
                                            <p:strVal val="#ppt_x"/>
                                          </p:val>
                                        </p:tav>
                                        <p:tav tm="100000">
                                          <p:val>
                                            <p:strVal val="#ppt_x"/>
                                          </p:val>
                                        </p:tav>
                                      </p:tavLst>
                                    </p:anim>
                                    <p:anim calcmode="lin" valueType="num">
                                      <p:cBhvr>
                                        <p:cTn id="31" dur="1000" fill="hold"/>
                                        <p:tgtEl>
                                          <p:spTgt spid="6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fade">
                                      <p:cBhvr>
                                        <p:cTn id="34" dur="1000"/>
                                        <p:tgtEl>
                                          <p:spTgt spid="103"/>
                                        </p:tgtEl>
                                      </p:cBhvr>
                                    </p:animEffect>
                                    <p:anim calcmode="lin" valueType="num">
                                      <p:cBhvr>
                                        <p:cTn id="35" dur="1000" fill="hold"/>
                                        <p:tgtEl>
                                          <p:spTgt spid="103"/>
                                        </p:tgtEl>
                                        <p:attrNameLst>
                                          <p:attrName>ppt_x</p:attrName>
                                        </p:attrNameLst>
                                      </p:cBhvr>
                                      <p:tavLst>
                                        <p:tav tm="0">
                                          <p:val>
                                            <p:strVal val="#ppt_x"/>
                                          </p:val>
                                        </p:tav>
                                        <p:tav tm="100000">
                                          <p:val>
                                            <p:strVal val="#ppt_x"/>
                                          </p:val>
                                        </p:tav>
                                      </p:tavLst>
                                    </p:anim>
                                    <p:anim calcmode="lin" valueType="num">
                                      <p:cBhvr>
                                        <p:cTn id="36" dur="1000" fill="hold"/>
                                        <p:tgtEl>
                                          <p:spTgt spid="103"/>
                                        </p:tgtEl>
                                        <p:attrNameLst>
                                          <p:attrName>ppt_y</p:attrName>
                                        </p:attrNameLst>
                                      </p:cBhvr>
                                      <p:tavLst>
                                        <p:tav tm="0">
                                          <p:val>
                                            <p:strVal val="#ppt_y+.1"/>
                                          </p:val>
                                        </p:tav>
                                        <p:tav tm="100000">
                                          <p:val>
                                            <p:strVal val="#ppt_y"/>
                                          </p:val>
                                        </p:tav>
                                      </p:tavLst>
                                    </p:anim>
                                  </p:childTnLst>
                                </p:cTn>
                              </p:par>
                              <p:par>
                                <p:cTn id="37" presetID="42" presetClass="exit" presetSubtype="0" fill="hold" grpId="1" nodeType="withEffect">
                                  <p:stCondLst>
                                    <p:cond delay="0"/>
                                  </p:stCondLst>
                                  <p:childTnLst>
                                    <p:animEffect transition="out" filter="fade">
                                      <p:cBhvr>
                                        <p:cTn id="38" dur="1000"/>
                                        <p:tgtEl>
                                          <p:spTgt spid="57"/>
                                        </p:tgtEl>
                                      </p:cBhvr>
                                    </p:animEffect>
                                    <p:anim calcmode="lin" valueType="num">
                                      <p:cBhvr>
                                        <p:cTn id="39" dur="1000"/>
                                        <p:tgtEl>
                                          <p:spTgt spid="57"/>
                                        </p:tgtEl>
                                        <p:attrNameLst>
                                          <p:attrName>ppt_x</p:attrName>
                                        </p:attrNameLst>
                                      </p:cBhvr>
                                      <p:tavLst>
                                        <p:tav tm="0">
                                          <p:val>
                                            <p:strVal val="ppt_x"/>
                                          </p:val>
                                        </p:tav>
                                        <p:tav tm="100000">
                                          <p:val>
                                            <p:strVal val="ppt_x"/>
                                          </p:val>
                                        </p:tav>
                                      </p:tavLst>
                                    </p:anim>
                                    <p:anim calcmode="lin" valueType="num">
                                      <p:cBhvr>
                                        <p:cTn id="40" dur="1000"/>
                                        <p:tgtEl>
                                          <p:spTgt spid="57"/>
                                        </p:tgtEl>
                                        <p:attrNameLst>
                                          <p:attrName>ppt_y</p:attrName>
                                        </p:attrNameLst>
                                      </p:cBhvr>
                                      <p:tavLst>
                                        <p:tav tm="0">
                                          <p:val>
                                            <p:strVal val="ppt_y"/>
                                          </p:val>
                                        </p:tav>
                                        <p:tav tm="100000">
                                          <p:val>
                                            <p:strVal val="ppt_y+.1"/>
                                          </p:val>
                                        </p:tav>
                                      </p:tavLst>
                                    </p:anim>
                                    <p:set>
                                      <p:cBhvr>
                                        <p:cTn id="41" dur="1" fill="hold">
                                          <p:stCondLst>
                                            <p:cond delay="999"/>
                                          </p:stCondLst>
                                        </p:cTn>
                                        <p:tgtEl>
                                          <p:spTgt spid="57"/>
                                        </p:tgtEl>
                                        <p:attrNameLst>
                                          <p:attrName>style.visibility</p:attrName>
                                        </p:attrNameLst>
                                      </p:cBhvr>
                                      <p:to>
                                        <p:strVal val="hidden"/>
                                      </p:to>
                                    </p:set>
                                  </p:childTnLst>
                                </p:cTn>
                              </p:par>
                              <p:par>
                                <p:cTn id="42" presetID="42" presetClass="exit" presetSubtype="0" fill="hold" grpId="1" nodeType="withEffect">
                                  <p:stCondLst>
                                    <p:cond delay="0"/>
                                  </p:stCondLst>
                                  <p:childTnLst>
                                    <p:animEffect transition="out" filter="fade">
                                      <p:cBhvr>
                                        <p:cTn id="43" dur="1000"/>
                                        <p:tgtEl>
                                          <p:spTgt spid="69"/>
                                        </p:tgtEl>
                                      </p:cBhvr>
                                    </p:animEffect>
                                    <p:anim calcmode="lin" valueType="num">
                                      <p:cBhvr>
                                        <p:cTn id="44" dur="1000"/>
                                        <p:tgtEl>
                                          <p:spTgt spid="69"/>
                                        </p:tgtEl>
                                        <p:attrNameLst>
                                          <p:attrName>ppt_x</p:attrName>
                                        </p:attrNameLst>
                                      </p:cBhvr>
                                      <p:tavLst>
                                        <p:tav tm="0">
                                          <p:val>
                                            <p:strVal val="ppt_x"/>
                                          </p:val>
                                        </p:tav>
                                        <p:tav tm="100000">
                                          <p:val>
                                            <p:strVal val="ppt_x"/>
                                          </p:val>
                                        </p:tav>
                                      </p:tavLst>
                                    </p:anim>
                                    <p:anim calcmode="lin" valueType="num">
                                      <p:cBhvr>
                                        <p:cTn id="45" dur="1000"/>
                                        <p:tgtEl>
                                          <p:spTgt spid="69"/>
                                        </p:tgtEl>
                                        <p:attrNameLst>
                                          <p:attrName>ppt_y</p:attrName>
                                        </p:attrNameLst>
                                      </p:cBhvr>
                                      <p:tavLst>
                                        <p:tav tm="0">
                                          <p:val>
                                            <p:strVal val="ppt_y"/>
                                          </p:val>
                                        </p:tav>
                                        <p:tav tm="100000">
                                          <p:val>
                                            <p:strVal val="ppt_y+.1"/>
                                          </p:val>
                                        </p:tav>
                                      </p:tavLst>
                                    </p:anim>
                                    <p:set>
                                      <p:cBhvr>
                                        <p:cTn id="46" dur="1" fill="hold">
                                          <p:stCondLst>
                                            <p:cond delay="999"/>
                                          </p:stCondLst>
                                        </p:cTn>
                                        <p:tgtEl>
                                          <p:spTgt spid="69"/>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42" presetClass="exit" presetSubtype="0" fill="hold" grpId="1" nodeType="clickEffect">
                                  <p:stCondLst>
                                    <p:cond delay="0"/>
                                  </p:stCondLst>
                                  <p:childTnLst>
                                    <p:animEffect transition="out" filter="fade">
                                      <p:cBhvr>
                                        <p:cTn id="50" dur="1000"/>
                                        <p:tgtEl>
                                          <p:spTgt spid="102"/>
                                        </p:tgtEl>
                                      </p:cBhvr>
                                    </p:animEffect>
                                    <p:anim calcmode="lin" valueType="num">
                                      <p:cBhvr>
                                        <p:cTn id="51" dur="1000"/>
                                        <p:tgtEl>
                                          <p:spTgt spid="102"/>
                                        </p:tgtEl>
                                        <p:attrNameLst>
                                          <p:attrName>ppt_x</p:attrName>
                                        </p:attrNameLst>
                                      </p:cBhvr>
                                      <p:tavLst>
                                        <p:tav tm="0">
                                          <p:val>
                                            <p:strVal val="ppt_x"/>
                                          </p:val>
                                        </p:tav>
                                        <p:tav tm="100000">
                                          <p:val>
                                            <p:strVal val="ppt_x"/>
                                          </p:val>
                                        </p:tav>
                                      </p:tavLst>
                                    </p:anim>
                                    <p:anim calcmode="lin" valueType="num">
                                      <p:cBhvr>
                                        <p:cTn id="52" dur="1000"/>
                                        <p:tgtEl>
                                          <p:spTgt spid="102"/>
                                        </p:tgtEl>
                                        <p:attrNameLst>
                                          <p:attrName>ppt_y</p:attrName>
                                        </p:attrNameLst>
                                      </p:cBhvr>
                                      <p:tavLst>
                                        <p:tav tm="0">
                                          <p:val>
                                            <p:strVal val="ppt_y"/>
                                          </p:val>
                                        </p:tav>
                                        <p:tav tm="100000">
                                          <p:val>
                                            <p:strVal val="ppt_y+.1"/>
                                          </p:val>
                                        </p:tav>
                                      </p:tavLst>
                                    </p:anim>
                                    <p:set>
                                      <p:cBhvr>
                                        <p:cTn id="53" dur="1" fill="hold">
                                          <p:stCondLst>
                                            <p:cond delay="999"/>
                                          </p:stCondLst>
                                        </p:cTn>
                                        <p:tgtEl>
                                          <p:spTgt spid="102"/>
                                        </p:tgtEl>
                                        <p:attrNameLst>
                                          <p:attrName>style.visibility</p:attrName>
                                        </p:attrNameLst>
                                      </p:cBhvr>
                                      <p:to>
                                        <p:strVal val="hidden"/>
                                      </p:to>
                                    </p:set>
                                  </p:childTnLst>
                                </p:cTn>
                              </p:par>
                              <p:par>
                                <p:cTn id="54" presetID="42" presetClass="exit" presetSubtype="0" fill="hold" grpId="1" nodeType="withEffect">
                                  <p:stCondLst>
                                    <p:cond delay="0"/>
                                  </p:stCondLst>
                                  <p:childTnLst>
                                    <p:animEffect transition="out" filter="fade">
                                      <p:cBhvr>
                                        <p:cTn id="55" dur="1000"/>
                                        <p:tgtEl>
                                          <p:spTgt spid="59"/>
                                        </p:tgtEl>
                                      </p:cBhvr>
                                    </p:animEffect>
                                    <p:anim calcmode="lin" valueType="num">
                                      <p:cBhvr>
                                        <p:cTn id="56" dur="1000"/>
                                        <p:tgtEl>
                                          <p:spTgt spid="59"/>
                                        </p:tgtEl>
                                        <p:attrNameLst>
                                          <p:attrName>ppt_x</p:attrName>
                                        </p:attrNameLst>
                                      </p:cBhvr>
                                      <p:tavLst>
                                        <p:tav tm="0">
                                          <p:val>
                                            <p:strVal val="ppt_x"/>
                                          </p:val>
                                        </p:tav>
                                        <p:tav tm="100000">
                                          <p:val>
                                            <p:strVal val="ppt_x"/>
                                          </p:val>
                                        </p:tav>
                                      </p:tavLst>
                                    </p:anim>
                                    <p:anim calcmode="lin" valueType="num">
                                      <p:cBhvr>
                                        <p:cTn id="57" dur="1000"/>
                                        <p:tgtEl>
                                          <p:spTgt spid="59"/>
                                        </p:tgtEl>
                                        <p:attrNameLst>
                                          <p:attrName>ppt_y</p:attrName>
                                        </p:attrNameLst>
                                      </p:cBhvr>
                                      <p:tavLst>
                                        <p:tav tm="0">
                                          <p:val>
                                            <p:strVal val="ppt_y"/>
                                          </p:val>
                                        </p:tav>
                                        <p:tav tm="100000">
                                          <p:val>
                                            <p:strVal val="ppt_y+.1"/>
                                          </p:val>
                                        </p:tav>
                                      </p:tavLst>
                                    </p:anim>
                                    <p:set>
                                      <p:cBhvr>
                                        <p:cTn id="58" dur="1" fill="hold">
                                          <p:stCondLst>
                                            <p:cond delay="999"/>
                                          </p:stCondLst>
                                        </p:cTn>
                                        <p:tgtEl>
                                          <p:spTgt spid="59"/>
                                        </p:tgtEl>
                                        <p:attrNameLst>
                                          <p:attrName>style.visibility</p:attrName>
                                        </p:attrNameLst>
                                      </p:cBhvr>
                                      <p:to>
                                        <p:strVal val="hidden"/>
                                      </p:to>
                                    </p:set>
                                  </p:childTnLst>
                                </p:cTn>
                              </p:par>
                              <p:par>
                                <p:cTn id="59" presetID="42" presetClass="exit" presetSubtype="0" fill="hold" grpId="1" nodeType="withEffect">
                                  <p:stCondLst>
                                    <p:cond delay="0"/>
                                  </p:stCondLst>
                                  <p:childTnLst>
                                    <p:animEffect transition="out" filter="fade">
                                      <p:cBhvr>
                                        <p:cTn id="60" dur="1000"/>
                                        <p:tgtEl>
                                          <p:spTgt spid="103"/>
                                        </p:tgtEl>
                                      </p:cBhvr>
                                    </p:animEffect>
                                    <p:anim calcmode="lin" valueType="num">
                                      <p:cBhvr>
                                        <p:cTn id="61" dur="1000"/>
                                        <p:tgtEl>
                                          <p:spTgt spid="103"/>
                                        </p:tgtEl>
                                        <p:attrNameLst>
                                          <p:attrName>ppt_x</p:attrName>
                                        </p:attrNameLst>
                                      </p:cBhvr>
                                      <p:tavLst>
                                        <p:tav tm="0">
                                          <p:val>
                                            <p:strVal val="ppt_x"/>
                                          </p:val>
                                        </p:tav>
                                        <p:tav tm="100000">
                                          <p:val>
                                            <p:strVal val="ppt_x"/>
                                          </p:val>
                                        </p:tav>
                                      </p:tavLst>
                                    </p:anim>
                                    <p:anim calcmode="lin" valueType="num">
                                      <p:cBhvr>
                                        <p:cTn id="62" dur="1000"/>
                                        <p:tgtEl>
                                          <p:spTgt spid="103"/>
                                        </p:tgtEl>
                                        <p:attrNameLst>
                                          <p:attrName>ppt_y</p:attrName>
                                        </p:attrNameLst>
                                      </p:cBhvr>
                                      <p:tavLst>
                                        <p:tav tm="0">
                                          <p:val>
                                            <p:strVal val="ppt_y"/>
                                          </p:val>
                                        </p:tav>
                                        <p:tav tm="100000">
                                          <p:val>
                                            <p:strVal val="ppt_y+.1"/>
                                          </p:val>
                                        </p:tav>
                                      </p:tavLst>
                                    </p:anim>
                                    <p:set>
                                      <p:cBhvr>
                                        <p:cTn id="63" dur="1" fill="hold">
                                          <p:stCondLst>
                                            <p:cond delay="999"/>
                                          </p:stCondLst>
                                        </p:cTn>
                                        <p:tgtEl>
                                          <p:spTgt spid="103"/>
                                        </p:tgtEl>
                                        <p:attrNameLst>
                                          <p:attrName>style.visibility</p:attrName>
                                        </p:attrNameLst>
                                      </p:cBhvr>
                                      <p:to>
                                        <p:strVal val="hidden"/>
                                      </p:to>
                                    </p:set>
                                  </p:childTnLst>
                                </p:cTn>
                              </p:par>
                              <p:par>
                                <p:cTn id="64" presetID="42" presetClass="exit" presetSubtype="0" fill="hold" grpId="1" nodeType="withEffect">
                                  <p:stCondLst>
                                    <p:cond delay="0"/>
                                  </p:stCondLst>
                                  <p:childTnLst>
                                    <p:animEffect transition="out" filter="fade">
                                      <p:cBhvr>
                                        <p:cTn id="65" dur="1000"/>
                                        <p:tgtEl>
                                          <p:spTgt spid="60"/>
                                        </p:tgtEl>
                                      </p:cBhvr>
                                    </p:animEffect>
                                    <p:anim calcmode="lin" valueType="num">
                                      <p:cBhvr>
                                        <p:cTn id="66" dur="1000"/>
                                        <p:tgtEl>
                                          <p:spTgt spid="60"/>
                                        </p:tgtEl>
                                        <p:attrNameLst>
                                          <p:attrName>ppt_x</p:attrName>
                                        </p:attrNameLst>
                                      </p:cBhvr>
                                      <p:tavLst>
                                        <p:tav tm="0">
                                          <p:val>
                                            <p:strVal val="ppt_x"/>
                                          </p:val>
                                        </p:tav>
                                        <p:tav tm="100000">
                                          <p:val>
                                            <p:strVal val="ppt_x"/>
                                          </p:val>
                                        </p:tav>
                                      </p:tavLst>
                                    </p:anim>
                                    <p:anim calcmode="lin" valueType="num">
                                      <p:cBhvr>
                                        <p:cTn id="67" dur="1000"/>
                                        <p:tgtEl>
                                          <p:spTgt spid="60"/>
                                        </p:tgtEl>
                                        <p:attrNameLst>
                                          <p:attrName>ppt_y</p:attrName>
                                        </p:attrNameLst>
                                      </p:cBhvr>
                                      <p:tavLst>
                                        <p:tav tm="0">
                                          <p:val>
                                            <p:strVal val="ppt_y"/>
                                          </p:val>
                                        </p:tav>
                                        <p:tav tm="100000">
                                          <p:val>
                                            <p:strVal val="ppt_y+.1"/>
                                          </p:val>
                                        </p:tav>
                                      </p:tavLst>
                                    </p:anim>
                                    <p:set>
                                      <p:cBhvr>
                                        <p:cTn id="68" dur="1" fill="hold">
                                          <p:stCondLst>
                                            <p:cond delay="999"/>
                                          </p:stCondLst>
                                        </p:cTn>
                                        <p:tgtEl>
                                          <p:spTgt spid="60"/>
                                        </p:tgtEl>
                                        <p:attrNameLst>
                                          <p:attrName>style.visibility</p:attrName>
                                        </p:attrNameLst>
                                      </p:cBhvr>
                                      <p:to>
                                        <p:strVal val="hidden"/>
                                      </p:to>
                                    </p:set>
                                  </p:childTnLst>
                                </p:cTn>
                              </p:par>
                              <p:par>
                                <p:cTn id="69" presetID="42"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strVal val="#ppt_x"/>
                                          </p:val>
                                        </p:tav>
                                        <p:tav tm="100000">
                                          <p:val>
                                            <p:strVal val="#ppt_x"/>
                                          </p:val>
                                        </p:tav>
                                      </p:tavLst>
                                    </p:anim>
                                    <p:anim calcmode="lin" valueType="num">
                                      <p:cBhvr>
                                        <p:cTn id="73" dur="1000" fill="hold"/>
                                        <p:tgtEl>
                                          <p:spTgt spid="5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04"/>
                                        </p:tgtEl>
                                        <p:attrNameLst>
                                          <p:attrName>style.visibility</p:attrName>
                                        </p:attrNameLst>
                                      </p:cBhvr>
                                      <p:to>
                                        <p:strVal val="visible"/>
                                      </p:to>
                                    </p:set>
                                    <p:animEffect transition="in" filter="fade">
                                      <p:cBhvr>
                                        <p:cTn id="76" dur="1000"/>
                                        <p:tgtEl>
                                          <p:spTgt spid="104"/>
                                        </p:tgtEl>
                                      </p:cBhvr>
                                    </p:animEffect>
                                    <p:anim calcmode="lin" valueType="num">
                                      <p:cBhvr>
                                        <p:cTn id="77" dur="1000" fill="hold"/>
                                        <p:tgtEl>
                                          <p:spTgt spid="104"/>
                                        </p:tgtEl>
                                        <p:attrNameLst>
                                          <p:attrName>ppt_x</p:attrName>
                                        </p:attrNameLst>
                                      </p:cBhvr>
                                      <p:tavLst>
                                        <p:tav tm="0">
                                          <p:val>
                                            <p:strVal val="#ppt_x"/>
                                          </p:val>
                                        </p:tav>
                                        <p:tav tm="100000">
                                          <p:val>
                                            <p:strVal val="#ppt_x"/>
                                          </p:val>
                                        </p:tav>
                                      </p:tavLst>
                                    </p:anim>
                                    <p:anim calcmode="lin" valueType="num">
                                      <p:cBhvr>
                                        <p:cTn id="78"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42" presetClass="exit" presetSubtype="0" fill="hold" grpId="1" nodeType="clickEffect">
                                  <p:stCondLst>
                                    <p:cond delay="0"/>
                                  </p:stCondLst>
                                  <p:childTnLst>
                                    <p:animEffect transition="out" filter="fade">
                                      <p:cBhvr>
                                        <p:cTn id="82" dur="1000"/>
                                        <p:tgtEl>
                                          <p:spTgt spid="58"/>
                                        </p:tgtEl>
                                      </p:cBhvr>
                                    </p:animEffect>
                                    <p:anim calcmode="lin" valueType="num">
                                      <p:cBhvr>
                                        <p:cTn id="83" dur="1000"/>
                                        <p:tgtEl>
                                          <p:spTgt spid="58"/>
                                        </p:tgtEl>
                                        <p:attrNameLst>
                                          <p:attrName>ppt_x</p:attrName>
                                        </p:attrNameLst>
                                      </p:cBhvr>
                                      <p:tavLst>
                                        <p:tav tm="0">
                                          <p:val>
                                            <p:strVal val="ppt_x"/>
                                          </p:val>
                                        </p:tav>
                                        <p:tav tm="100000">
                                          <p:val>
                                            <p:strVal val="ppt_x"/>
                                          </p:val>
                                        </p:tav>
                                      </p:tavLst>
                                    </p:anim>
                                    <p:anim calcmode="lin" valueType="num">
                                      <p:cBhvr>
                                        <p:cTn id="84" dur="1000"/>
                                        <p:tgtEl>
                                          <p:spTgt spid="58"/>
                                        </p:tgtEl>
                                        <p:attrNameLst>
                                          <p:attrName>ppt_y</p:attrName>
                                        </p:attrNameLst>
                                      </p:cBhvr>
                                      <p:tavLst>
                                        <p:tav tm="0">
                                          <p:val>
                                            <p:strVal val="ppt_y"/>
                                          </p:val>
                                        </p:tav>
                                        <p:tav tm="100000">
                                          <p:val>
                                            <p:strVal val="ppt_y+.1"/>
                                          </p:val>
                                        </p:tav>
                                      </p:tavLst>
                                    </p:anim>
                                    <p:set>
                                      <p:cBhvr>
                                        <p:cTn id="85" dur="1" fill="hold">
                                          <p:stCondLst>
                                            <p:cond delay="999"/>
                                          </p:stCondLst>
                                        </p:cTn>
                                        <p:tgtEl>
                                          <p:spTgt spid="58"/>
                                        </p:tgtEl>
                                        <p:attrNameLst>
                                          <p:attrName>style.visibility</p:attrName>
                                        </p:attrNameLst>
                                      </p:cBhvr>
                                      <p:to>
                                        <p:strVal val="hidden"/>
                                      </p:to>
                                    </p:set>
                                  </p:childTnLst>
                                </p:cTn>
                              </p:par>
                              <p:par>
                                <p:cTn id="86" presetID="42" presetClass="exit" presetSubtype="0" fill="hold" grpId="1" nodeType="withEffect">
                                  <p:stCondLst>
                                    <p:cond delay="0"/>
                                  </p:stCondLst>
                                  <p:childTnLst>
                                    <p:animEffect transition="out" filter="fade">
                                      <p:cBhvr>
                                        <p:cTn id="87" dur="1000"/>
                                        <p:tgtEl>
                                          <p:spTgt spid="104"/>
                                        </p:tgtEl>
                                      </p:cBhvr>
                                    </p:animEffect>
                                    <p:anim calcmode="lin" valueType="num">
                                      <p:cBhvr>
                                        <p:cTn id="88" dur="1000"/>
                                        <p:tgtEl>
                                          <p:spTgt spid="104"/>
                                        </p:tgtEl>
                                        <p:attrNameLst>
                                          <p:attrName>ppt_x</p:attrName>
                                        </p:attrNameLst>
                                      </p:cBhvr>
                                      <p:tavLst>
                                        <p:tav tm="0">
                                          <p:val>
                                            <p:strVal val="ppt_x"/>
                                          </p:val>
                                        </p:tav>
                                        <p:tav tm="100000">
                                          <p:val>
                                            <p:strVal val="ppt_x"/>
                                          </p:val>
                                        </p:tav>
                                      </p:tavLst>
                                    </p:anim>
                                    <p:anim calcmode="lin" valueType="num">
                                      <p:cBhvr>
                                        <p:cTn id="89" dur="1000"/>
                                        <p:tgtEl>
                                          <p:spTgt spid="104"/>
                                        </p:tgtEl>
                                        <p:attrNameLst>
                                          <p:attrName>ppt_y</p:attrName>
                                        </p:attrNameLst>
                                      </p:cBhvr>
                                      <p:tavLst>
                                        <p:tav tm="0">
                                          <p:val>
                                            <p:strVal val="ppt_y"/>
                                          </p:val>
                                        </p:tav>
                                        <p:tav tm="100000">
                                          <p:val>
                                            <p:strVal val="ppt_y+.1"/>
                                          </p:val>
                                        </p:tav>
                                      </p:tavLst>
                                    </p:anim>
                                    <p:set>
                                      <p:cBhvr>
                                        <p:cTn id="90" dur="1" fill="hold">
                                          <p:stCondLst>
                                            <p:cond delay="999"/>
                                          </p:stCondLst>
                                        </p:cTn>
                                        <p:tgtEl>
                                          <p:spTgt spid="104"/>
                                        </p:tgtEl>
                                        <p:attrNameLst>
                                          <p:attrName>style.visibility</p:attrName>
                                        </p:attrNameLst>
                                      </p:cBhvr>
                                      <p:to>
                                        <p:strVal val="hidden"/>
                                      </p:to>
                                    </p:set>
                                  </p:childTnLst>
                                </p:cTn>
                              </p:par>
                              <p:par>
                                <p:cTn id="91" presetID="42"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fade">
                                      <p:cBhvr>
                                        <p:cTn id="93" dur="1000"/>
                                        <p:tgtEl>
                                          <p:spTgt spid="55"/>
                                        </p:tgtEl>
                                      </p:cBhvr>
                                    </p:animEffect>
                                    <p:anim calcmode="lin" valueType="num">
                                      <p:cBhvr>
                                        <p:cTn id="94" dur="1000" fill="hold"/>
                                        <p:tgtEl>
                                          <p:spTgt spid="55"/>
                                        </p:tgtEl>
                                        <p:attrNameLst>
                                          <p:attrName>ppt_x</p:attrName>
                                        </p:attrNameLst>
                                      </p:cBhvr>
                                      <p:tavLst>
                                        <p:tav tm="0">
                                          <p:val>
                                            <p:strVal val="#ppt_x"/>
                                          </p:val>
                                        </p:tav>
                                        <p:tav tm="100000">
                                          <p:val>
                                            <p:strVal val="#ppt_x"/>
                                          </p:val>
                                        </p:tav>
                                      </p:tavLst>
                                    </p:anim>
                                    <p:anim calcmode="lin" valueType="num">
                                      <p:cBhvr>
                                        <p:cTn id="95" dur="1000" fill="hold"/>
                                        <p:tgtEl>
                                          <p:spTgt spid="55"/>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05"/>
                                        </p:tgtEl>
                                        <p:attrNameLst>
                                          <p:attrName>style.visibility</p:attrName>
                                        </p:attrNameLst>
                                      </p:cBhvr>
                                      <p:to>
                                        <p:strVal val="visible"/>
                                      </p:to>
                                    </p:set>
                                    <p:animEffect transition="in" filter="fade">
                                      <p:cBhvr>
                                        <p:cTn id="98" dur="1000"/>
                                        <p:tgtEl>
                                          <p:spTgt spid="105"/>
                                        </p:tgtEl>
                                      </p:cBhvr>
                                    </p:animEffect>
                                    <p:anim calcmode="lin" valueType="num">
                                      <p:cBhvr>
                                        <p:cTn id="99" dur="1000" fill="hold"/>
                                        <p:tgtEl>
                                          <p:spTgt spid="105"/>
                                        </p:tgtEl>
                                        <p:attrNameLst>
                                          <p:attrName>ppt_x</p:attrName>
                                        </p:attrNameLst>
                                      </p:cBhvr>
                                      <p:tavLst>
                                        <p:tav tm="0">
                                          <p:val>
                                            <p:strVal val="#ppt_x"/>
                                          </p:val>
                                        </p:tav>
                                        <p:tav tm="100000">
                                          <p:val>
                                            <p:strVal val="#ppt_x"/>
                                          </p:val>
                                        </p:tav>
                                      </p:tavLst>
                                    </p:anim>
                                    <p:anim calcmode="lin" valueType="num">
                                      <p:cBhvr>
                                        <p:cTn id="10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ntr" presetSubtype="0" fill="hold" grpId="2" nodeType="click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500"/>
                                        <p:tgtEl>
                                          <p:spTgt spid="69"/>
                                        </p:tgtEl>
                                      </p:cBhvr>
                                    </p:animEffect>
                                  </p:childTnLst>
                                </p:cTn>
                              </p:par>
                              <p:par>
                                <p:cTn id="106" presetID="10" presetClass="entr" presetSubtype="0" fill="hold" grpId="2" nodeType="withEffect">
                                  <p:stCondLst>
                                    <p:cond delay="0"/>
                                  </p:stCondLst>
                                  <p:childTnLst>
                                    <p:set>
                                      <p:cBhvr>
                                        <p:cTn id="107" dur="1" fill="hold">
                                          <p:stCondLst>
                                            <p:cond delay="0"/>
                                          </p:stCondLst>
                                        </p:cTn>
                                        <p:tgtEl>
                                          <p:spTgt spid="57"/>
                                        </p:tgtEl>
                                        <p:attrNameLst>
                                          <p:attrName>style.visibility</p:attrName>
                                        </p:attrNameLst>
                                      </p:cBhvr>
                                      <p:to>
                                        <p:strVal val="visible"/>
                                      </p:to>
                                    </p:set>
                                    <p:animEffect transition="in" filter="fade">
                                      <p:cBhvr>
                                        <p:cTn id="108" dur="500"/>
                                        <p:tgtEl>
                                          <p:spTgt spid="57"/>
                                        </p:tgtEl>
                                      </p:cBhvr>
                                    </p:animEffect>
                                  </p:childTnLst>
                                </p:cTn>
                              </p:par>
                              <p:par>
                                <p:cTn id="109" presetID="10" presetClass="entr" presetSubtype="0" fill="hold" grpId="2" nodeType="with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fade">
                                      <p:cBhvr>
                                        <p:cTn id="111" dur="500"/>
                                        <p:tgtEl>
                                          <p:spTgt spid="59"/>
                                        </p:tgtEl>
                                      </p:cBhvr>
                                    </p:animEffect>
                                  </p:childTnLst>
                                </p:cTn>
                              </p:par>
                              <p:par>
                                <p:cTn id="112" presetID="10" presetClass="entr" presetSubtype="0" fill="hold" grpId="2" nodeType="withEffect">
                                  <p:stCondLst>
                                    <p:cond delay="0"/>
                                  </p:stCondLst>
                                  <p:childTnLst>
                                    <p:set>
                                      <p:cBhvr>
                                        <p:cTn id="113" dur="1" fill="hold">
                                          <p:stCondLst>
                                            <p:cond delay="0"/>
                                          </p:stCondLst>
                                        </p:cTn>
                                        <p:tgtEl>
                                          <p:spTgt spid="102"/>
                                        </p:tgtEl>
                                        <p:attrNameLst>
                                          <p:attrName>style.visibility</p:attrName>
                                        </p:attrNameLst>
                                      </p:cBhvr>
                                      <p:to>
                                        <p:strVal val="visible"/>
                                      </p:to>
                                    </p:set>
                                    <p:animEffect transition="in" filter="fade">
                                      <p:cBhvr>
                                        <p:cTn id="114" dur="500"/>
                                        <p:tgtEl>
                                          <p:spTgt spid="102"/>
                                        </p:tgtEl>
                                      </p:cBhvr>
                                    </p:animEffect>
                                  </p:childTnLst>
                                </p:cTn>
                              </p:par>
                              <p:par>
                                <p:cTn id="115" presetID="10" presetClass="entr" presetSubtype="0" fill="hold" grpId="2" nodeType="withEffect">
                                  <p:stCondLst>
                                    <p:cond delay="0"/>
                                  </p:stCondLst>
                                  <p:childTnLst>
                                    <p:set>
                                      <p:cBhvr>
                                        <p:cTn id="116" dur="1" fill="hold">
                                          <p:stCondLst>
                                            <p:cond delay="0"/>
                                          </p:stCondLst>
                                        </p:cTn>
                                        <p:tgtEl>
                                          <p:spTgt spid="103"/>
                                        </p:tgtEl>
                                        <p:attrNameLst>
                                          <p:attrName>style.visibility</p:attrName>
                                        </p:attrNameLst>
                                      </p:cBhvr>
                                      <p:to>
                                        <p:strVal val="visible"/>
                                      </p:to>
                                    </p:set>
                                    <p:animEffect transition="in" filter="fade">
                                      <p:cBhvr>
                                        <p:cTn id="117" dur="500"/>
                                        <p:tgtEl>
                                          <p:spTgt spid="103"/>
                                        </p:tgtEl>
                                      </p:cBhvr>
                                    </p:animEffect>
                                  </p:childTnLst>
                                </p:cTn>
                              </p:par>
                              <p:par>
                                <p:cTn id="118" presetID="10" presetClass="entr" presetSubtype="0" fill="hold" grpId="2" nodeType="with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500"/>
                                        <p:tgtEl>
                                          <p:spTgt spid="60"/>
                                        </p:tgtEl>
                                      </p:cBhvr>
                                    </p:animEffect>
                                  </p:childTnLst>
                                </p:cTn>
                              </p:par>
                              <p:par>
                                <p:cTn id="121" presetID="10" presetClass="entr" presetSubtype="0" fill="hold" grpId="2" nodeType="withEffect">
                                  <p:stCondLst>
                                    <p:cond delay="0"/>
                                  </p:stCondLst>
                                  <p:childTnLst>
                                    <p:set>
                                      <p:cBhvr>
                                        <p:cTn id="122" dur="1" fill="hold">
                                          <p:stCondLst>
                                            <p:cond delay="0"/>
                                          </p:stCondLst>
                                        </p:cTn>
                                        <p:tgtEl>
                                          <p:spTgt spid="104"/>
                                        </p:tgtEl>
                                        <p:attrNameLst>
                                          <p:attrName>style.visibility</p:attrName>
                                        </p:attrNameLst>
                                      </p:cBhvr>
                                      <p:to>
                                        <p:strVal val="visible"/>
                                      </p:to>
                                    </p:set>
                                    <p:animEffect transition="in" filter="fade">
                                      <p:cBhvr>
                                        <p:cTn id="123" dur="500"/>
                                        <p:tgtEl>
                                          <p:spTgt spid="104"/>
                                        </p:tgtEl>
                                      </p:cBhvr>
                                    </p:animEffect>
                                  </p:childTnLst>
                                </p:cTn>
                              </p:par>
                              <p:par>
                                <p:cTn id="124" presetID="10" presetClass="entr" presetSubtype="0" fill="hold" grpId="2" nodeType="withEffect">
                                  <p:stCondLst>
                                    <p:cond delay="0"/>
                                  </p:stCondLst>
                                  <p:childTnLst>
                                    <p:set>
                                      <p:cBhvr>
                                        <p:cTn id="125" dur="1" fill="hold">
                                          <p:stCondLst>
                                            <p:cond delay="0"/>
                                          </p:stCondLst>
                                        </p:cTn>
                                        <p:tgtEl>
                                          <p:spTgt spid="58"/>
                                        </p:tgtEl>
                                        <p:attrNameLst>
                                          <p:attrName>style.visibility</p:attrName>
                                        </p:attrNameLst>
                                      </p:cBhvr>
                                      <p:to>
                                        <p:strVal val="visible"/>
                                      </p:to>
                                    </p:set>
                                    <p:animEffect transition="in" filter="fade">
                                      <p:cBhvr>
                                        <p:cTn id="12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animBg="1"/>
      <p:bldP spid="57" grpId="1" animBg="1"/>
      <p:bldP spid="57" grpId="2" animBg="1"/>
      <p:bldP spid="58" grpId="0" animBg="1"/>
      <p:bldP spid="58" grpId="1" animBg="1"/>
      <p:bldP spid="58" grpId="2" animBg="1"/>
      <p:bldP spid="59" grpId="0" animBg="1"/>
      <p:bldP spid="59" grpId="1" animBg="1"/>
      <p:bldP spid="59" grpId="2" animBg="1"/>
      <p:bldP spid="60" grpId="0" animBg="1"/>
      <p:bldP spid="60" grpId="1" animBg="1"/>
      <p:bldP spid="60" grpId="2" animBg="1"/>
      <p:bldP spid="69" grpId="0"/>
      <p:bldP spid="69" grpId="1"/>
      <p:bldP spid="69" grpId="2"/>
      <p:bldP spid="102" grpId="0"/>
      <p:bldP spid="102" grpId="1"/>
      <p:bldP spid="102" grpId="2"/>
      <p:bldP spid="103" grpId="0"/>
      <p:bldP spid="103" grpId="1"/>
      <p:bldP spid="103" grpId="2"/>
      <p:bldP spid="104" grpId="0"/>
      <p:bldP spid="104" grpId="1"/>
      <p:bldP spid="104" grpId="2"/>
      <p:bldP spid="10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9" descr="s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12"/>
          <p:cNvSpPr>
            <a:spLocks noChangeArrowheads="1"/>
          </p:cNvSpPr>
          <p:nvPr/>
        </p:nvSpPr>
        <p:spPr bwMode="auto">
          <a:xfrm>
            <a:off x="0" y="0"/>
            <a:ext cx="9144000" cy="16002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spAutoFit/>
          </a:bodyPr>
          <a:lstStyle/>
          <a:p>
            <a:endParaRPr lang="en-US"/>
          </a:p>
        </p:txBody>
      </p:sp>
      <p:sp>
        <p:nvSpPr>
          <p:cNvPr id="18436" name="Rectangle 15"/>
          <p:cNvSpPr>
            <a:spLocks noChangeArrowheads="1"/>
          </p:cNvSpPr>
          <p:nvPr/>
        </p:nvSpPr>
        <p:spPr bwMode="auto">
          <a:xfrm>
            <a:off x="639763" y="2765425"/>
            <a:ext cx="28352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nchor="ctr"/>
          <a:lstStyle/>
          <a:p>
            <a:pPr algn="l" defTabSz="814388" eaLnBrk="1" hangingPunct="1"/>
            <a:r>
              <a:rPr lang="en-US" sz="3000" b="0">
                <a:solidFill>
                  <a:srgbClr val="FFFFFF"/>
                </a:solidFill>
              </a:rPr>
              <a:t>Course Design</a:t>
            </a:r>
          </a:p>
        </p:txBody>
      </p:sp>
      <p:sp>
        <p:nvSpPr>
          <p:cNvPr id="18437" name="Rectangle 16"/>
          <p:cNvSpPr>
            <a:spLocks noChangeArrowheads="1"/>
          </p:cNvSpPr>
          <p:nvPr/>
        </p:nvSpPr>
        <p:spPr bwMode="auto">
          <a:xfrm>
            <a:off x="639763" y="5002213"/>
            <a:ext cx="79406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p>
            <a:pPr marL="236538" indent="-236538" algn="l" defTabSz="814388">
              <a:lnSpc>
                <a:spcPct val="95000"/>
              </a:lnSpc>
              <a:spcBef>
                <a:spcPct val="50000"/>
              </a:spcBef>
              <a:buClr>
                <a:srgbClr val="708CA1"/>
              </a:buClr>
              <a:buFont typeface="Wingdings" pitchFamily="2" charset="2"/>
              <a:buNone/>
            </a:pPr>
            <a:endParaRPr lang="en-US" sz="200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82124" tIns="41061" rIns="82124" bIns="41061" numCol="1" rtlCol="0" anchor="ctr" anchorCtr="0" compatLnSpc="1">
        <a:prstTxWarp prst="textNoShape">
          <a:avLst/>
        </a:prstTxWarp>
        <a:no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82124" tIns="41061" rIns="82124" bIns="41061" numCol="1" rtlCol="0" anchor="ctr" anchorCtr="0" compatLnSpc="1">
        <a:prstTxWarp prst="textNoShape">
          <a:avLst/>
        </a:prstTxWarp>
        <a:no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82124" tIns="41061" rIns="82124" bIns="41061" numCol="1" rtlCol="0" anchor="ctr" anchorCtr="0" compatLnSpc="1">
        <a:prstTxWarp prst="textNoShape">
          <a:avLst/>
        </a:prstTxWarp>
        <a:no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82124" tIns="41061" rIns="82124" bIns="41061" numCol="1" rtlCol="0" anchor="ctr" anchorCtr="0" compatLnSpc="1">
        <a:prstTxWarp prst="textNoShape">
          <a:avLst/>
        </a:prstTxWarp>
        <a:no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NetAcad-4F_PPT-BLK_060408">
  <a:themeElements>
    <a:clrScheme name="2006_Title/Bullet_Cisco Black Temp 1">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83A2CF"/>
      </a:hlink>
      <a:folHlink>
        <a:srgbClr val="EFB525"/>
      </a:folHlink>
    </a:clrScheme>
    <a:fontScheme name="2006_Title/Bullet_Cisco Black Te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defRPr>
        </a:defPPr>
      </a:lstStyle>
    </a:lnDef>
  </a:objectDefaults>
  <a:extraClrSchemeLst>
    <a:extraClrScheme>
      <a:clrScheme name="2006_Title/Bullet_Cisco Black Temp 1">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83A2CF"/>
        </a:hlink>
        <a:folHlink>
          <a:srgbClr val="EFB525"/>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NetAcad-4F_PPT-WHT_060408</Template>
  <TotalTime>1526</TotalTime>
  <Pages>28</Pages>
  <Words>4121</Words>
  <Application>Microsoft Office PowerPoint</Application>
  <PresentationFormat>On-screen Show (4:3)</PresentationFormat>
  <Paragraphs>390</Paragraphs>
  <Slides>41</Slides>
  <Notes>36</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41</vt:i4>
      </vt:variant>
    </vt:vector>
  </HeadingPairs>
  <TitlesOfParts>
    <vt:vector size="53" baseType="lpstr">
      <vt:lpstr>Arial</vt:lpstr>
      <vt:lpstr>Wingdings</vt:lpstr>
      <vt:lpstr>Times New Roman</vt:lpstr>
      <vt:lpstr>Calibri</vt:lpstr>
      <vt:lpstr>MS PGothic</vt:lpstr>
      <vt:lpstr>Symbol</vt:lpstr>
      <vt:lpstr>NetAcad-4F_PPT-WHT_060408</vt:lpstr>
      <vt:lpstr>2_NetAcad-4F_PPT-WHT_060408</vt:lpstr>
      <vt:lpstr>4_NetAcad-4F_PPT-WHT_060408</vt:lpstr>
      <vt:lpstr>7_NetAcad-4F_PPT-WHT_060408</vt:lpstr>
      <vt:lpstr>1_NetAcad-4F_PPT-WHT_060408</vt:lpstr>
      <vt:lpstr>NetAcad-4F_PPT-BLK_060408</vt:lpstr>
      <vt:lpstr>IT Essentials: PC Hardware and Software v4.1 Overview</vt:lpstr>
      <vt:lpstr>Contents</vt:lpstr>
      <vt:lpstr>Overview</vt:lpstr>
      <vt:lpstr>ITE: PC Hardware and Software v4.1</vt:lpstr>
      <vt:lpstr>New in Version 4.1</vt:lpstr>
      <vt:lpstr>Benefits for Students</vt:lpstr>
      <vt:lpstr>Who Should Enroll?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ITE: PC Hardware and Software v4.1</vt:lpstr>
      <vt:lpstr>ITE: PC Hardware and Software v4.1</vt:lpstr>
      <vt:lpstr>For More Information</vt:lpstr>
      <vt:lpstr>Cisco Packet Tracer Information</vt:lpstr>
      <vt:lpstr>PowerPoint Presentation</vt:lpstr>
      <vt:lpstr>Equipment Requirements</vt:lpstr>
      <vt:lpstr>Typical Lab Layout</vt:lpstr>
      <vt:lpstr>Instructor Training</vt:lpstr>
      <vt:lpstr>Version 4.1 Instructor Training</vt:lpstr>
      <vt:lpstr>Cisco Packet Tracer Training </vt:lpstr>
      <vt:lpstr>PowerPoint Presentation</vt:lpstr>
      <vt:lpstr>Virtual Learning Tools</vt:lpstr>
      <vt:lpstr>Virtual Laptop Tutorial</vt:lpstr>
      <vt:lpstr>The Three Modes</vt:lpstr>
      <vt:lpstr>Learn Mode: Underside Layer</vt:lpstr>
      <vt:lpstr>Learn Mode: Show Instructions</vt:lpstr>
      <vt:lpstr>Antistatic Mat</vt:lpstr>
      <vt:lpstr>Aligning and Installing Components</vt:lpstr>
      <vt:lpstr>Completing a Layer in Learn Mode</vt:lpstr>
      <vt:lpstr>Learn Mode: Top &amp; Sides Layer</vt:lpstr>
      <vt:lpstr>Learn Mode: Docking Station Layer</vt:lpstr>
      <vt:lpstr>Learn Mode: External Cables Layer</vt:lpstr>
      <vt:lpstr>Test Mode</vt:lpstr>
      <vt:lpstr>Explore Mode</vt:lpstr>
      <vt:lpstr>The “Learn More” Option</vt:lpstr>
      <vt:lpstr>PowerPoint Presentation</vt:lpstr>
      <vt:lpstr>PowerPoint Presentation</vt:lpstr>
    </vt:vector>
  </TitlesOfParts>
  <Company>Genentech,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Essentials: PC Hardware and Software v4.1 Overview</dc:title>
  <dc:creator>Cisco Systems</dc:creator>
  <dc:description>Course Catalog</dc:description>
  <cp:lastModifiedBy>ELKINS, SCOTT</cp:lastModifiedBy>
  <cp:revision>229</cp:revision>
  <cp:lastPrinted>1999-01-27T00:54:54Z</cp:lastPrinted>
  <dcterms:created xsi:type="dcterms:W3CDTF">2008-06-05T18:08:35Z</dcterms:created>
  <dcterms:modified xsi:type="dcterms:W3CDTF">2011-11-10T15:31:31Z</dcterms:modified>
</cp:coreProperties>
</file>