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 showSpecialPlsOnTitleSld="0" firstSlideNum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theme/theme3.xml" Type="http://schemas.openxmlformats.org/officeDocument/2006/relationships/theme" Id="rId1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2" name="Shape 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8" name="Shape 1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5" name="Shape 1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1" name="Shape 1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4" name="Shape 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8" name="Shape 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6" name="Shape 1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2" name="Shape 1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>
            <a:off y="1200150" x="0"/>
            <a:ext cy="2743199" cx="9144000"/>
          </a:xfrm>
          <a:prstGeom prst="rect">
            <a:avLst/>
          </a:prstGeom>
          <a:solidFill>
            <a:schemeClr val="dk1">
              <a:alpha val="20000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9" name="Shape 9"/>
          <p:cNvGrpSpPr/>
          <p:nvPr/>
        </p:nvGrpSpPr>
        <p:grpSpPr>
          <a:xfrm>
            <a:off y="-1078" x="0"/>
            <a:ext cy="5144627" cx="1827407"/>
            <a:chOff y="-1438" x="0"/>
            <a:chExt cy="6859503" cx="798029"/>
          </a:xfrm>
        </p:grpSpPr>
        <p:sp>
          <p:nvSpPr>
            <p:cNvPr id="10" name="Shape 10"/>
            <p:cNvSpPr/>
            <p:nvPr/>
          </p:nvSpPr>
          <p:spPr>
            <a:xfrm>
              <a:off y="-1438" x="0"/>
              <a:ext cy="6858065" cx="798029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" name="Shape 11"/>
            <p:cNvSpPr/>
            <p:nvPr/>
          </p:nvSpPr>
          <p:spPr>
            <a:xfrm>
              <a:off y="0" x="0"/>
              <a:ext cy="6858065" cx="399014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2" name="Shape 12"/>
          <p:cNvGrpSpPr/>
          <p:nvPr/>
        </p:nvGrpSpPr>
        <p:grpSpPr>
          <a:xfrm flipH="1">
            <a:off y="0" x="7316591"/>
            <a:ext cy="5144627" cx="1827407"/>
            <a:chOff y="-1438" x="0"/>
            <a:chExt cy="6859503" cx="798029"/>
          </a:xfrm>
        </p:grpSpPr>
        <p:sp>
          <p:nvSpPr>
            <p:cNvPr id="13" name="Shape 13"/>
            <p:cNvSpPr/>
            <p:nvPr/>
          </p:nvSpPr>
          <p:spPr>
            <a:xfrm>
              <a:off y="-1438" x="0"/>
              <a:ext cy="6858065" cx="798029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y="0" x="0"/>
              <a:ext cy="6858065" cx="399014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5" name="Shape 15"/>
          <p:cNvSpPr txBox="1"/>
          <p:nvPr>
            <p:ph type="ctrTitle"/>
          </p:nvPr>
        </p:nvSpPr>
        <p:spPr>
          <a:xfrm>
            <a:off y="1568184" x="685800"/>
            <a:ext cy="12380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6" name="Shape 16"/>
          <p:cNvSpPr txBox="1"/>
          <p:nvPr>
            <p:ph idx="1" type="subTitle"/>
          </p:nvPr>
        </p:nvSpPr>
        <p:spPr>
          <a:xfrm>
            <a:off y="2914650" x="685800"/>
            <a:ext cy="658500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2400">
                <a:solidFill>
                  <a:schemeClr val="lt2"/>
                </a:solidFill>
              </a:defRPr>
            </a:lvl1pPr>
            <a:lvl2pPr algn="ctr">
              <a:spcBef>
                <a:spcPts val="0"/>
              </a:spcBef>
              <a:buClr>
                <a:schemeClr val="lt2"/>
              </a:buClr>
              <a:buNone/>
              <a:defRPr>
                <a:solidFill>
                  <a:schemeClr val="lt2"/>
                </a:solidFill>
              </a:defRPr>
            </a:lvl2pPr>
            <a:lvl3pPr algn="ctr">
              <a:spcBef>
                <a:spcPts val="0"/>
              </a:spcBef>
              <a:buClr>
                <a:schemeClr val="lt2"/>
              </a:buClr>
              <a:buNone/>
              <a:defRPr>
                <a:solidFill>
                  <a:schemeClr val="lt2"/>
                </a:solidFill>
              </a:defRPr>
            </a:lvl3pPr>
            <a:lvl4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2400">
                <a:solidFill>
                  <a:schemeClr val="lt2"/>
                </a:solidFill>
              </a:defRPr>
            </a:lvl4pPr>
            <a:lvl5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2400">
                <a:solidFill>
                  <a:schemeClr val="lt2"/>
                </a:solidFill>
              </a:defRPr>
            </a:lvl5pPr>
            <a:lvl6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2400">
                <a:solidFill>
                  <a:schemeClr val="lt2"/>
                </a:solidFill>
              </a:defRPr>
            </a:lvl6pPr>
            <a:lvl7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2400">
                <a:solidFill>
                  <a:schemeClr val="lt2"/>
                </a:solidFill>
              </a:defRPr>
            </a:lvl7pPr>
            <a:lvl8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2400">
                <a:solidFill>
                  <a:schemeClr val="lt2"/>
                </a:solidFill>
              </a:defRPr>
            </a:lvl8pPr>
            <a:lvl9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2400">
                <a:solidFill>
                  <a:schemeClr val="lt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/>
          <p:nvPr/>
        </p:nvSpPr>
        <p:spPr>
          <a:xfrm>
            <a:off y="-1078" x="0"/>
            <a:ext cy="1144199" cx="9144000"/>
          </a:xfrm>
          <a:prstGeom prst="rect">
            <a:avLst/>
          </a:prstGeom>
          <a:solidFill>
            <a:schemeClr val="dk2">
              <a:alpha val="20000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9" name="Shape 19"/>
          <p:cNvGrpSpPr/>
          <p:nvPr/>
        </p:nvGrpSpPr>
        <p:grpSpPr>
          <a:xfrm>
            <a:off y="-1078" x="0"/>
            <a:ext cy="5144627" cx="649180"/>
            <a:chOff y="-1438" x="0"/>
            <a:chExt cy="6859503" cx="649180"/>
          </a:xfrm>
        </p:grpSpPr>
        <p:sp>
          <p:nvSpPr>
            <p:cNvPr id="20" name="Shape 20"/>
            <p:cNvSpPr/>
            <p:nvPr/>
          </p:nvSpPr>
          <p:spPr>
            <a:xfrm>
              <a:off y="-1438" x="0"/>
              <a:ext cy="6858065" cx="649180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5A6378">
                <a:alpha val="9803"/>
              </a:srgb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" name="Shape 21"/>
            <p:cNvSpPr/>
            <p:nvPr/>
          </p:nvSpPr>
          <p:spPr>
            <a:xfrm>
              <a:off y="0" x="0"/>
              <a:ext cy="6858065" cx="500331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Shape 22"/>
          <p:cNvGrpSpPr/>
          <p:nvPr/>
        </p:nvGrpSpPr>
        <p:grpSpPr>
          <a:xfrm flipH="1">
            <a:off y="0" x="8494493"/>
            <a:ext cy="5144627" cx="649180"/>
            <a:chOff y="-1438" x="0"/>
            <a:chExt cy="6859503" cx="649180"/>
          </a:xfrm>
        </p:grpSpPr>
        <p:sp>
          <p:nvSpPr>
            <p:cNvPr id="23" name="Shape 23"/>
            <p:cNvSpPr/>
            <p:nvPr/>
          </p:nvSpPr>
          <p:spPr>
            <a:xfrm>
              <a:off y="-1438" x="0"/>
              <a:ext cy="6858065" cx="649180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5A6378">
                <a:alpha val="9803"/>
              </a:srgb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>
              <a:off y="0" x="0"/>
              <a:ext cy="6858065" cx="500331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25" name="Shape 25"/>
          <p:cNvSpPr/>
          <p:nvPr/>
        </p:nvSpPr>
        <p:spPr>
          <a:xfrm>
            <a:off y="4743450" x="0"/>
            <a:ext cy="401099" cx="9144000"/>
          </a:xfrm>
          <a:prstGeom prst="rect">
            <a:avLst/>
          </a:prstGeom>
          <a:solidFill>
            <a:schemeClr val="dk1">
              <a:alpha val="14901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/>
          <p:nvPr/>
        </p:nvSpPr>
        <p:spPr>
          <a:xfrm>
            <a:off y="-1078" x="0"/>
            <a:ext cy="1144199" cx="9144000"/>
          </a:xfrm>
          <a:prstGeom prst="rect">
            <a:avLst/>
          </a:prstGeom>
          <a:solidFill>
            <a:schemeClr val="dk2">
              <a:alpha val="20000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30" name="Shape 30"/>
          <p:cNvGrpSpPr/>
          <p:nvPr/>
        </p:nvGrpSpPr>
        <p:grpSpPr>
          <a:xfrm>
            <a:off y="-1078" x="0"/>
            <a:ext cy="5144627" cx="649180"/>
            <a:chOff y="-1438" x="0"/>
            <a:chExt cy="6859503" cx="649180"/>
          </a:xfrm>
        </p:grpSpPr>
        <p:sp>
          <p:nvSpPr>
            <p:cNvPr id="31" name="Shape 31"/>
            <p:cNvSpPr/>
            <p:nvPr/>
          </p:nvSpPr>
          <p:spPr>
            <a:xfrm>
              <a:off y="-1438" x="0"/>
              <a:ext cy="6858065" cx="649180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y="0" x="0"/>
              <a:ext cy="6858065" cx="500331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3" name="Shape 33"/>
          <p:cNvGrpSpPr/>
          <p:nvPr/>
        </p:nvGrpSpPr>
        <p:grpSpPr>
          <a:xfrm flipH="1">
            <a:off y="0" x="8494493"/>
            <a:ext cy="5144627" cx="649180"/>
            <a:chOff y="-1438" x="0"/>
            <a:chExt cy="6859503" cx="649180"/>
          </a:xfrm>
        </p:grpSpPr>
        <p:sp>
          <p:nvSpPr>
            <p:cNvPr id="34" name="Shape 34"/>
            <p:cNvSpPr/>
            <p:nvPr/>
          </p:nvSpPr>
          <p:spPr>
            <a:xfrm>
              <a:off y="-1438" x="0"/>
              <a:ext cy="6858065" cx="649180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5A6378">
                <a:alpha val="9803"/>
              </a:srgb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>
              <a:off y="0" x="0"/>
              <a:ext cy="6858065" cx="500331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Shape 36"/>
          <p:cNvSpPr/>
          <p:nvPr/>
        </p:nvSpPr>
        <p:spPr>
          <a:xfrm>
            <a:off y="4743450" x="0"/>
            <a:ext cy="401099" cx="9144000"/>
          </a:xfrm>
          <a:prstGeom prst="rect">
            <a:avLst/>
          </a:prstGeom>
          <a:solidFill>
            <a:schemeClr val="dk1">
              <a:alpha val="14901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/>
          <p:nvPr/>
        </p:nvSpPr>
        <p:spPr>
          <a:xfrm>
            <a:off y="-1078" x="0"/>
            <a:ext cy="1144199" cx="9144000"/>
          </a:xfrm>
          <a:prstGeom prst="rect">
            <a:avLst/>
          </a:prstGeom>
          <a:solidFill>
            <a:schemeClr val="dk2">
              <a:alpha val="20000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42" name="Shape 42"/>
          <p:cNvGrpSpPr/>
          <p:nvPr/>
        </p:nvGrpSpPr>
        <p:grpSpPr>
          <a:xfrm>
            <a:off y="-1078" x="0"/>
            <a:ext cy="5144627" cx="649180"/>
            <a:chOff y="-1438" x="0"/>
            <a:chExt cy="6859503" cx="649180"/>
          </a:xfrm>
        </p:grpSpPr>
        <p:sp>
          <p:nvSpPr>
            <p:cNvPr id="43" name="Shape 43"/>
            <p:cNvSpPr/>
            <p:nvPr/>
          </p:nvSpPr>
          <p:spPr>
            <a:xfrm>
              <a:off y="-1438" x="0"/>
              <a:ext cy="6858065" cx="649180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4" name="Shape 44"/>
            <p:cNvSpPr/>
            <p:nvPr/>
          </p:nvSpPr>
          <p:spPr>
            <a:xfrm>
              <a:off y="0" x="0"/>
              <a:ext cy="6858065" cx="500331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5" name="Shape 45"/>
          <p:cNvGrpSpPr/>
          <p:nvPr/>
        </p:nvGrpSpPr>
        <p:grpSpPr>
          <a:xfrm flipH="1">
            <a:off y="0" x="8494493"/>
            <a:ext cy="5144627" cx="649180"/>
            <a:chOff y="-1438" x="0"/>
            <a:chExt cy="6859503" cx="649180"/>
          </a:xfrm>
        </p:grpSpPr>
        <p:sp>
          <p:nvSpPr>
            <p:cNvPr id="46" name="Shape 46"/>
            <p:cNvSpPr/>
            <p:nvPr/>
          </p:nvSpPr>
          <p:spPr>
            <a:xfrm>
              <a:off y="-1438" x="0"/>
              <a:ext cy="6858065" cx="649180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7" name="Shape 47"/>
            <p:cNvSpPr/>
            <p:nvPr/>
          </p:nvSpPr>
          <p:spPr>
            <a:xfrm>
              <a:off y="0" x="0"/>
              <a:ext cy="6858065" cx="500331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48" name="Shape 48"/>
          <p:cNvSpPr/>
          <p:nvPr/>
        </p:nvSpPr>
        <p:spPr>
          <a:xfrm>
            <a:off y="4743450" x="0"/>
            <a:ext cy="401099" cx="9144000"/>
          </a:xfrm>
          <a:prstGeom prst="rect">
            <a:avLst/>
          </a:prstGeom>
          <a:solidFill>
            <a:schemeClr val="dk1">
              <a:alpha val="14901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9" name="Shape 4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/>
          <p:nvPr/>
        </p:nvSpPr>
        <p:spPr>
          <a:xfrm>
            <a:off y="-1078" x="0"/>
            <a:ext cy="1144199" cx="9144000"/>
          </a:xfrm>
          <a:prstGeom prst="rect">
            <a:avLst/>
          </a:prstGeom>
          <a:solidFill>
            <a:schemeClr val="dk2">
              <a:alpha val="20000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52" name="Shape 52"/>
          <p:cNvGrpSpPr/>
          <p:nvPr/>
        </p:nvGrpSpPr>
        <p:grpSpPr>
          <a:xfrm>
            <a:off y="-1078" x="0"/>
            <a:ext cy="5144627" cx="649180"/>
            <a:chOff y="-1438" x="0"/>
            <a:chExt cy="6859503" cx="649180"/>
          </a:xfrm>
        </p:grpSpPr>
        <p:sp>
          <p:nvSpPr>
            <p:cNvPr id="53" name="Shape 53"/>
            <p:cNvSpPr/>
            <p:nvPr/>
          </p:nvSpPr>
          <p:spPr>
            <a:xfrm>
              <a:off y="-1438" x="0"/>
              <a:ext cy="6858065" cx="649180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>
              <a:off y="0" x="0"/>
              <a:ext cy="6858065" cx="500331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" name="Shape 55"/>
          <p:cNvGrpSpPr/>
          <p:nvPr/>
        </p:nvGrpSpPr>
        <p:grpSpPr>
          <a:xfrm flipH="1">
            <a:off y="0" x="8494493"/>
            <a:ext cy="5144627" cx="649180"/>
            <a:chOff y="-1438" x="0"/>
            <a:chExt cy="6859503" cx="649180"/>
          </a:xfrm>
        </p:grpSpPr>
        <p:sp>
          <p:nvSpPr>
            <p:cNvPr id="56" name="Shape 56"/>
            <p:cNvSpPr/>
            <p:nvPr/>
          </p:nvSpPr>
          <p:spPr>
            <a:xfrm>
              <a:off y="-1438" x="0"/>
              <a:ext cy="6858065" cx="649180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7" name="Shape 57"/>
            <p:cNvSpPr/>
            <p:nvPr/>
          </p:nvSpPr>
          <p:spPr>
            <a:xfrm>
              <a:off y="0" x="0"/>
              <a:ext cy="6858065" cx="500331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58" name="Shape 58"/>
          <p:cNvSpPr/>
          <p:nvPr/>
        </p:nvSpPr>
        <p:spPr>
          <a:xfrm>
            <a:off y="4743450" x="0"/>
            <a:ext cy="401099" cx="9144000"/>
          </a:xfrm>
          <a:prstGeom prst="rect">
            <a:avLst/>
          </a:prstGeom>
          <a:solidFill>
            <a:schemeClr val="dk1">
              <a:alpha val="14901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1800">
                <a:solidFill>
                  <a:schemeClr val="lt2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/>
          <p:nvPr/>
        </p:nvSpPr>
        <p:spPr>
          <a:xfrm>
            <a:off y="-1078" x="0"/>
            <a:ext cy="1144199" cx="9144000"/>
          </a:xfrm>
          <a:prstGeom prst="rect">
            <a:avLst/>
          </a:prstGeom>
          <a:solidFill>
            <a:schemeClr val="dk2">
              <a:alpha val="20000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62" name="Shape 62"/>
          <p:cNvGrpSpPr/>
          <p:nvPr/>
        </p:nvGrpSpPr>
        <p:grpSpPr>
          <a:xfrm>
            <a:off y="-1078" x="0"/>
            <a:ext cy="5144627" cx="649180"/>
            <a:chOff y="-1438" x="0"/>
            <a:chExt cy="6859503" cx="649180"/>
          </a:xfrm>
        </p:grpSpPr>
        <p:sp>
          <p:nvSpPr>
            <p:cNvPr id="63" name="Shape 63"/>
            <p:cNvSpPr/>
            <p:nvPr/>
          </p:nvSpPr>
          <p:spPr>
            <a:xfrm>
              <a:off y="-1438" x="0"/>
              <a:ext cy="6858065" cx="649180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4" name="Shape 64"/>
            <p:cNvSpPr/>
            <p:nvPr/>
          </p:nvSpPr>
          <p:spPr>
            <a:xfrm>
              <a:off y="0" x="0"/>
              <a:ext cy="6858065" cx="500331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5" name="Shape 65"/>
          <p:cNvGrpSpPr/>
          <p:nvPr/>
        </p:nvGrpSpPr>
        <p:grpSpPr>
          <a:xfrm flipH="1">
            <a:off y="0" x="8494493"/>
            <a:ext cy="5144627" cx="649180"/>
            <a:chOff y="-1438" x="0"/>
            <a:chExt cy="6859503" cx="649180"/>
          </a:xfrm>
        </p:grpSpPr>
        <p:sp>
          <p:nvSpPr>
            <p:cNvPr id="66" name="Shape 66"/>
            <p:cNvSpPr/>
            <p:nvPr/>
          </p:nvSpPr>
          <p:spPr>
            <a:xfrm>
              <a:off y="-1438" x="0"/>
              <a:ext cy="6858065" cx="649180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7" name="Shape 67"/>
            <p:cNvSpPr/>
            <p:nvPr/>
          </p:nvSpPr>
          <p:spPr>
            <a:xfrm>
              <a:off y="0" x="0"/>
              <a:ext cy="6858065" cx="500331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68" name="Shape 68"/>
          <p:cNvSpPr/>
          <p:nvPr/>
        </p:nvSpPr>
        <p:spPr>
          <a:xfrm>
            <a:off y="4743450" x="0"/>
            <a:ext cy="401099" cx="9144000"/>
          </a:xfrm>
          <a:prstGeom prst="rect">
            <a:avLst/>
          </a:prstGeom>
          <a:solidFill>
            <a:schemeClr val="dk1">
              <a:alpha val="14901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dk2"/>
            </a:gs>
            <a:gs pos="100000">
              <a:schemeClr val="dk1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Clr>
                <a:schemeClr val="lt1"/>
              </a:buClr>
              <a:buSzPct val="100000"/>
              <a:buFont typeface="Trebuchet MS"/>
              <a:defRPr sz="3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480"/>
              </a:spcBef>
              <a:buClr>
                <a:schemeClr val="lt1"/>
              </a:buClr>
              <a:buSzPct val="100000"/>
              <a:buFont typeface="Trebuchet MS"/>
              <a:defRPr sz="2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480"/>
              </a:spcBef>
              <a:buClr>
                <a:schemeClr val="lt1"/>
              </a:buClr>
              <a:buSzPct val="100000"/>
              <a:buFont typeface="Trebuchet MS"/>
              <a:defRPr sz="2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360"/>
              </a:spcBef>
              <a:buClr>
                <a:schemeClr val="lt1"/>
              </a:buClr>
              <a:buSzPct val="100000"/>
              <a:buFont typeface="Trebuchet MS"/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360"/>
              </a:spcBef>
              <a:buClr>
                <a:schemeClr val="lt1"/>
              </a:buClr>
              <a:buSzPct val="100000"/>
              <a:buFont typeface="Trebuchet MS"/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360"/>
              </a:spcBef>
              <a:buClr>
                <a:schemeClr val="lt1"/>
              </a:buClr>
              <a:buSzPct val="100000"/>
              <a:buFont typeface="Trebuchet MS"/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360"/>
              </a:spcBef>
              <a:buClr>
                <a:schemeClr val="lt1"/>
              </a:buClr>
              <a:buSzPct val="100000"/>
              <a:buFont typeface="Trebuchet MS"/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360"/>
              </a:spcBef>
              <a:buClr>
                <a:schemeClr val="lt1"/>
              </a:buClr>
              <a:buSzPct val="100000"/>
              <a:buFont typeface="Trebuchet MS"/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360"/>
              </a:spcBef>
              <a:buClr>
                <a:schemeClr val="lt1"/>
              </a:buClr>
              <a:buSzPct val="100000"/>
              <a:buFont typeface="Trebuchet MS"/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9" name="Shape 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0" name="Shape 70"/>
          <p:cNvSpPr txBox="1"/>
          <p:nvPr>
            <p:ph type="ctrTitle"/>
          </p:nvPr>
        </p:nvSpPr>
        <p:spPr>
          <a:xfrm>
            <a:off y="1568184" x="685800"/>
            <a:ext cy="12380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Building a Speech</a:t>
            </a:r>
          </a:p>
        </p:txBody>
      </p:sp>
      <p:sp>
        <p:nvSpPr>
          <p:cNvPr id="71" name="Shape 71"/>
          <p:cNvSpPr txBox="1"/>
          <p:nvPr>
            <p:ph idx="1" type="subTitle"/>
          </p:nvPr>
        </p:nvSpPr>
        <p:spPr>
          <a:xfrm>
            <a:off y="2914650" x="685800"/>
            <a:ext cy="6585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Chapter 9, Section 2: The Body of a Speech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Organizational Patterns</a:t>
            </a:r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lnSpc>
                <a:spcPct val="150000"/>
              </a:lnSpc>
              <a:spcBef>
                <a:spcPts val="0"/>
              </a:spcBef>
              <a:buClr>
                <a:schemeClr val="lt2"/>
              </a:buClr>
              <a:buSzPct val="92307"/>
              <a:buFont typeface="Delius Swash Caps"/>
              <a:buChar char="❖"/>
            </a:pPr>
            <a:r>
              <a:rPr b="1" sz="2600" lang="en">
                <a:latin typeface="Delius Swash Caps"/>
                <a:ea typeface="Delius Swash Caps"/>
                <a:cs typeface="Delius Swash Caps"/>
                <a:sym typeface="Delius Swash Caps"/>
              </a:rPr>
              <a:t>Spatial Pattern</a:t>
            </a:r>
            <a:r>
              <a:rPr b="1" sz="2400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: dividing your topic on the basis of space  relations.</a:t>
            </a:r>
          </a:p>
          <a:p>
            <a:pPr rtl="0" lvl="1" indent="-381000" marL="914400">
              <a:lnSpc>
                <a:spcPct val="150000"/>
              </a:lnSpc>
              <a:spcBef>
                <a:spcPts val="0"/>
              </a:spcBef>
              <a:buClr>
                <a:schemeClr val="lt2"/>
              </a:buClr>
              <a:buSzPct val="80000"/>
              <a:buFont typeface="Delius Swash Caps"/>
              <a:buChar char="➢"/>
            </a:pPr>
            <a:r>
              <a:rPr b="1" lang="en">
                <a:latin typeface="Delius Swash Caps"/>
                <a:ea typeface="Delius Swash Caps"/>
                <a:cs typeface="Delius Swash Caps"/>
                <a:sym typeface="Delius Swash Caps"/>
              </a:rPr>
              <a:t>Example</a:t>
            </a:r>
            <a:r>
              <a:rPr b="1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: </a:t>
            </a:r>
          </a:p>
          <a:p>
            <a:pPr rtl="0" lvl="0" indent="457200" marL="45720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b="1" sz="2400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Introducing the Modern School - </a:t>
            </a:r>
          </a:p>
          <a:p>
            <a:pPr rtl="0" lvl="0" indent="0" marL="91440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b="1" sz="2400" lang="en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I.</a:t>
            </a:r>
            <a:r>
              <a:rPr b="1" sz="2400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 Library is the central hub </a:t>
            </a:r>
          </a:p>
          <a:p>
            <a:pPr rtl="0" lvl="0" indent="0" marL="91440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b="1" sz="2400" lang="en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II.</a:t>
            </a:r>
            <a:r>
              <a:rPr b="1" sz="2400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 Classrooms radiate from the library </a:t>
            </a:r>
          </a:p>
          <a:p>
            <a:pPr rtl="0" lvl="0" indent="0" marL="91440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b="1" sz="2400" lang="en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III</a:t>
            </a:r>
            <a:r>
              <a:rPr b="1" sz="2400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. Offices are extensions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1" name="Shape 1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Organizational Patterns</a:t>
            </a:r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y="1200150" x="202600"/>
            <a:ext cy="3725699" cx="41756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lnSpc>
                <a:spcPct val="100000"/>
              </a:lnSpc>
              <a:spcBef>
                <a:spcPts val="0"/>
              </a:spcBef>
              <a:buClr>
                <a:schemeClr val="lt2"/>
              </a:buClr>
              <a:buSzPct val="100000"/>
              <a:buFont typeface="Delius Swash Caps"/>
              <a:buChar char="❖"/>
            </a:pPr>
            <a:r>
              <a:rPr b="1" sz="2400" lang="en">
                <a:latin typeface="Delius Swash Caps"/>
                <a:ea typeface="Delius Swash Caps"/>
                <a:cs typeface="Delius Swash Caps"/>
                <a:sym typeface="Delius Swash Caps"/>
              </a:rPr>
              <a:t>Cause &amp; Effect </a:t>
            </a:r>
            <a:r>
              <a:rPr b="1" sz="2400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Pattern: “because of </a:t>
            </a:r>
            <a:r>
              <a:rPr b="1" sz="2400" lang="en" i="1">
                <a:latin typeface="Delius Swash Caps"/>
                <a:ea typeface="Delius Swash Caps"/>
                <a:cs typeface="Delius Swash Caps"/>
                <a:sym typeface="Delius Swash Caps"/>
              </a:rPr>
              <a:t>that</a:t>
            </a:r>
            <a:r>
              <a:rPr b="1" sz="2400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, </a:t>
            </a:r>
            <a:r>
              <a:rPr b="1" sz="2400" lang="en" i="1">
                <a:latin typeface="Delius Swash Caps"/>
                <a:ea typeface="Delius Swash Caps"/>
                <a:cs typeface="Delius Swash Caps"/>
                <a:sym typeface="Delius Swash Caps"/>
              </a:rPr>
              <a:t>this </a:t>
            </a:r>
            <a:r>
              <a:rPr b="1" sz="2400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happened.”</a:t>
            </a:r>
          </a:p>
          <a:p>
            <a:pPr rtl="0" lvl="1" indent="-381000" marL="914400">
              <a:lnSpc>
                <a:spcPct val="100000"/>
              </a:lnSpc>
              <a:spcBef>
                <a:spcPts val="0"/>
              </a:spcBef>
              <a:buClr>
                <a:schemeClr val="lt2"/>
              </a:buClr>
              <a:buSzPct val="80000"/>
              <a:buFont typeface="Delius Swash Caps"/>
              <a:buChar char="➢"/>
            </a:pPr>
            <a:r>
              <a:rPr b="1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Main  headings for an outline of this pattern are labeled as Causes &amp; Effects. </a:t>
            </a:r>
          </a:p>
          <a:p>
            <a:pPr lvl="1" indent="-381000" marL="914400">
              <a:lnSpc>
                <a:spcPct val="100000"/>
              </a:lnSpc>
              <a:spcBef>
                <a:spcPts val="0"/>
              </a:spcBef>
              <a:buClr>
                <a:schemeClr val="lt2"/>
              </a:buClr>
              <a:buSzPct val="80000"/>
              <a:buFont typeface="Delius Swash Caps"/>
              <a:buChar char="➢"/>
            </a:pPr>
            <a:r>
              <a:rPr b="1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Supporting  materials provide </a:t>
            </a:r>
            <a:r>
              <a:rPr b="1" lang="en">
                <a:latin typeface="Delius Swash Caps"/>
                <a:ea typeface="Delius Swash Caps"/>
                <a:cs typeface="Delius Swash Caps"/>
                <a:sym typeface="Delius Swash Caps"/>
              </a:rPr>
              <a:t>analysis </a:t>
            </a:r>
            <a:r>
              <a:rPr b="1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of each cause &amp; effect.</a:t>
            </a:r>
          </a:p>
        </p:txBody>
      </p:sp>
      <p:pic>
        <p:nvPicPr>
          <p:cNvPr id="134" name="Shape 1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328075" x="4476150"/>
            <a:ext cy="3252674" cx="434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8" name="Shape 1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Organizational Patterns</a:t>
            </a:r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y="1200150" x="0"/>
            <a:ext cy="3725699" cx="90377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chemeClr val="lt2"/>
              </a:buClr>
              <a:buSzPct val="92307"/>
              <a:buFont typeface="Delius Swash Caps"/>
              <a:buChar char="❖"/>
            </a:pPr>
            <a:r>
              <a:rPr b="1" sz="2600" lang="en">
                <a:latin typeface="Delius Swash Caps"/>
                <a:ea typeface="Delius Swash Caps"/>
                <a:cs typeface="Delius Swash Caps"/>
                <a:sym typeface="Delius Swash Caps"/>
              </a:rPr>
              <a:t>Problem-Solution</a:t>
            </a:r>
            <a:r>
              <a:rPr b="1" sz="2400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 Pattern: presents a problem, then discusses how to solve it. </a:t>
            </a:r>
          </a:p>
          <a:p>
            <a:pPr rtl="0" lvl="1" indent="-381000" marL="914400">
              <a:lnSpc>
                <a:spcPct val="115000"/>
              </a:lnSpc>
              <a:spcBef>
                <a:spcPts val="0"/>
              </a:spcBef>
              <a:buClr>
                <a:schemeClr val="lt2"/>
              </a:buClr>
              <a:buSzPct val="80000"/>
              <a:buFont typeface="Delius Swash Caps"/>
              <a:buChar char="➢"/>
            </a:pPr>
            <a:r>
              <a:rPr b="1" lang="en">
                <a:latin typeface="Delius Swash Caps"/>
                <a:ea typeface="Delius Swash Caps"/>
                <a:cs typeface="Delius Swash Caps"/>
                <a:sym typeface="Delius Swash Caps"/>
              </a:rPr>
              <a:t>Policy  solutions</a:t>
            </a:r>
            <a:r>
              <a:rPr b="1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 asks the audience to participate politically in the suggested solution.</a:t>
            </a:r>
          </a:p>
          <a:p>
            <a:pPr rtl="0" lvl="1" indent="-381000" marL="914400">
              <a:lnSpc>
                <a:spcPct val="115000"/>
              </a:lnSpc>
              <a:spcBef>
                <a:spcPts val="0"/>
              </a:spcBef>
              <a:buClr>
                <a:schemeClr val="lt2"/>
              </a:buClr>
              <a:buSzPct val="80000"/>
              <a:buFont typeface="Delius Swash Caps"/>
              <a:buChar char="➢"/>
            </a:pPr>
            <a:r>
              <a:rPr b="1" lang="en">
                <a:latin typeface="Delius Swash Caps"/>
                <a:ea typeface="Delius Swash Caps"/>
                <a:cs typeface="Delius Swash Caps"/>
                <a:sym typeface="Delius Swash Caps"/>
              </a:rPr>
              <a:t>Attitudinal solutions</a:t>
            </a:r>
            <a:r>
              <a:rPr b="1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 ask the audience to change or modify their opinions  and moods.</a:t>
            </a:r>
          </a:p>
          <a:p>
            <a:pPr lvl="1" indent="-381000" marL="914400">
              <a:lnSpc>
                <a:spcPct val="115000"/>
              </a:lnSpc>
              <a:spcBef>
                <a:spcPts val="0"/>
              </a:spcBef>
              <a:buClr>
                <a:schemeClr val="lt2"/>
              </a:buClr>
              <a:buSzPct val="80000"/>
              <a:buFont typeface="Delius Swash Caps"/>
              <a:buChar char="➢"/>
            </a:pPr>
            <a:r>
              <a:rPr b="1" lang="en">
                <a:latin typeface="Delius Swash Caps"/>
                <a:ea typeface="Delius Swash Caps"/>
                <a:cs typeface="Delius Swash Caps"/>
                <a:sym typeface="Delius Swash Caps"/>
              </a:rPr>
              <a:t>Awareness  solutions</a:t>
            </a:r>
            <a:r>
              <a:rPr b="1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 ask the audience to be conscious of what they have heard and possibly implement it in their own lives.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5" name="Shape 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Body of a Speech</a:t>
            </a:r>
          </a:p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y="1200150" x="457200"/>
            <a:ext cy="3725699" cx="48437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lnSpc>
                <a:spcPct val="100000"/>
              </a:lnSpc>
              <a:spcBef>
                <a:spcPts val="0"/>
              </a:spcBef>
              <a:buClr>
                <a:schemeClr val="lt2"/>
              </a:buClr>
              <a:buSzPct val="100000"/>
              <a:buFont typeface="Delius Swash Caps"/>
              <a:buChar char="★"/>
            </a:pPr>
            <a:r>
              <a:rPr b="1" sz="2400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The body of the speech is where you demonstrate in an organized manner your powers of persuasion &amp; reasoning. </a:t>
            </a:r>
          </a:p>
          <a:p>
            <a:pPr rtl="0" lv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1" sz="2400">
              <a:solidFill>
                <a:schemeClr val="lt2"/>
              </a:solidFill>
              <a:latin typeface="Delius Swash Caps"/>
              <a:ea typeface="Delius Swash Caps"/>
              <a:cs typeface="Delius Swash Caps"/>
              <a:sym typeface="Delius Swash Caps"/>
            </a:endParaRPr>
          </a:p>
          <a:p>
            <a:pPr lvl="0" indent="-381000" marL="457200">
              <a:lnSpc>
                <a:spcPct val="100000"/>
              </a:lnSpc>
              <a:spcBef>
                <a:spcPts val="0"/>
              </a:spcBef>
              <a:buClr>
                <a:schemeClr val="lt2"/>
              </a:buClr>
              <a:buSzPct val="100000"/>
              <a:buFont typeface="Delius Swash Caps"/>
              <a:buChar char="★"/>
            </a:pPr>
            <a:r>
              <a:rPr b="1" sz="2400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You prove the point you made in your thesis  in the body of the speech - it is the most important part of any speech!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3400" lang="en"/>
              <a:t>Outlining a Speech: Purpose Statement</a:t>
            </a:r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b="1" sz="2400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An outline is a speaker’s map. It contains 4 main parts: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2"/>
              </a:buClr>
              <a:buSzPct val="80000"/>
              <a:buFont typeface="Delius Swash Caps"/>
              <a:buChar char="❖"/>
            </a:pPr>
            <a:r>
              <a:rPr b="1" lang="en">
                <a:latin typeface="Delius Swash Caps"/>
                <a:ea typeface="Delius Swash Caps"/>
                <a:cs typeface="Delius Swash Caps"/>
                <a:sym typeface="Delius Swash Caps"/>
              </a:rPr>
              <a:t>Purpose  statement</a:t>
            </a:r>
            <a:r>
              <a:rPr b="1" sz="2400" lang="en">
                <a:latin typeface="Delius Swash Caps"/>
                <a:ea typeface="Delius Swash Caps"/>
                <a:cs typeface="Delius Swash Caps"/>
                <a:sym typeface="Delius Swash Caps"/>
              </a:rPr>
              <a:t>:</a:t>
            </a:r>
            <a:r>
              <a:rPr b="1" sz="2400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 similar to a thesis statement, this is the most important part of your outline.</a:t>
            </a:r>
          </a:p>
          <a:p>
            <a:pPr rtl="0" lvl="1" indent="-381000" marL="9144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2"/>
              </a:buClr>
              <a:buSzPct val="100000"/>
              <a:buFont typeface="Delius Swash Caps"/>
              <a:buChar char="➢"/>
            </a:pPr>
            <a:r>
              <a:rPr b="1" sz="2400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states the purpose of your speech, giving it</a:t>
            </a:r>
            <a:r>
              <a:rPr b="1" sz="2400" lang="en">
                <a:latin typeface="Delius Swash Caps"/>
                <a:ea typeface="Delius Swash Caps"/>
                <a:cs typeface="Delius Swash Caps"/>
                <a:sym typeface="Delius Swash Caps"/>
              </a:rPr>
              <a:t> focus</a:t>
            </a:r>
            <a:r>
              <a:rPr b="1" sz="2400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.</a:t>
            </a:r>
          </a:p>
          <a:p>
            <a:pPr rtl="0" lvl="1" indent="-381000" marL="9144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2"/>
              </a:buClr>
              <a:buSzPct val="80000"/>
              <a:buFont typeface="Delius Swash Caps"/>
              <a:buChar char="➢"/>
            </a:pPr>
            <a:r>
              <a:rPr b="1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Always included in the introduction to the speech</a:t>
            </a:r>
          </a:p>
          <a:p>
            <a:pPr rtl="0" lvl="1" indent="-381000" marL="9144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2"/>
              </a:buClr>
              <a:buSzPct val="80000"/>
              <a:buFont typeface="Delius Swash Caps"/>
              <a:buChar char="➢"/>
            </a:pPr>
            <a:r>
              <a:rPr b="1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Listed at the top of the outline AND in the introduction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Outlining a Speech: Main Headings</a:t>
            </a:r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y="1147050" x="4254300"/>
            <a:ext cy="3725699" cx="44324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lnSpc>
                <a:spcPct val="150000"/>
              </a:lnSpc>
              <a:spcBef>
                <a:spcPts val="0"/>
              </a:spcBef>
              <a:buClr>
                <a:schemeClr val="lt2"/>
              </a:buClr>
              <a:buSzPct val="80000"/>
              <a:buFont typeface="Delius Swash Caps"/>
              <a:buChar char="❖"/>
            </a:pPr>
            <a:r>
              <a:rPr b="1" lang="en">
                <a:latin typeface="Delius Swash Caps"/>
                <a:ea typeface="Delius Swash Caps"/>
                <a:cs typeface="Delius Swash Caps"/>
                <a:sym typeface="Delius Swash Caps"/>
              </a:rPr>
              <a:t>Main Headings</a:t>
            </a:r>
            <a:r>
              <a:rPr b="1" sz="2400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 are the major division areas, or arguments of your speech (Indicated by roman numeral). 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90" name="Shape 9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200150" x="546325"/>
            <a:ext cy="3619500" cx="3619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y="205975" x="270125"/>
            <a:ext cy="857400" cx="8677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3400" lang="en"/>
              <a:t>Outlining a Speech: Supporting Materials</a:t>
            </a:r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y="1200150" x="225100"/>
            <a:ext cy="3725699" cx="3950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lnSpc>
                <a:spcPct val="100000"/>
              </a:lnSpc>
              <a:spcBef>
                <a:spcPts val="0"/>
              </a:spcBef>
              <a:buClr>
                <a:schemeClr val="lt2"/>
              </a:buClr>
              <a:buSzPct val="80000"/>
              <a:buFont typeface="Delius Swash Caps"/>
              <a:buChar char="❖"/>
            </a:pPr>
            <a:r>
              <a:rPr b="1" lang="en">
                <a:latin typeface="Delius Swash Caps"/>
                <a:ea typeface="Delius Swash Caps"/>
                <a:cs typeface="Delius Swash Caps"/>
                <a:sym typeface="Delius Swash Caps"/>
              </a:rPr>
              <a:t>Supporting  materials </a:t>
            </a:r>
            <a:r>
              <a:rPr b="1" sz="2400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provide intensification  &amp; </a:t>
            </a:r>
            <a:r>
              <a:rPr b="1" sz="2400" lang="en">
                <a:latin typeface="Delius Swash Caps"/>
                <a:ea typeface="Delius Swash Caps"/>
                <a:cs typeface="Delius Swash Caps"/>
                <a:sym typeface="Delius Swash Caps"/>
              </a:rPr>
              <a:t>reinforcement</a:t>
            </a:r>
            <a:r>
              <a:rPr b="1" sz="2400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 for the main headings. </a:t>
            </a:r>
          </a:p>
          <a:p>
            <a:pPr rtl="0" lv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1" sz="2400">
              <a:solidFill>
                <a:schemeClr val="lt2"/>
              </a:solidFill>
              <a:latin typeface="Delius Swash Caps"/>
              <a:ea typeface="Delius Swash Caps"/>
              <a:cs typeface="Delius Swash Caps"/>
              <a:sym typeface="Delius Swash Caps"/>
            </a:endParaRPr>
          </a:p>
          <a:p>
            <a:pPr rtl="0" lvl="0" indent="-381000" marL="457200">
              <a:lnSpc>
                <a:spcPct val="100000"/>
              </a:lnSpc>
              <a:spcBef>
                <a:spcPts val="0"/>
              </a:spcBef>
              <a:buClr>
                <a:schemeClr val="lt2"/>
              </a:buClr>
              <a:buSzPct val="100000"/>
              <a:buFont typeface="Delius Swash Caps"/>
              <a:buChar char="❖"/>
            </a:pPr>
            <a:r>
              <a:rPr b="1" sz="2400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Each main heading has its own supporting statement. </a:t>
            </a:r>
          </a:p>
          <a:p>
            <a:pPr algn="l" rtl="0" lv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7" name="Shape 9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226236" x="4468225"/>
            <a:ext cy="3673525" cx="4081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Outlining a Speech: Details</a:t>
            </a: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chemeClr val="lt2"/>
              </a:buClr>
              <a:buSzPct val="80000"/>
              <a:buFont typeface="Delius Swash Caps"/>
              <a:buChar char="❖"/>
            </a:pPr>
            <a:r>
              <a:rPr b="1" lang="en">
                <a:latin typeface="Delius Swash Caps"/>
                <a:ea typeface="Delius Swash Caps"/>
                <a:cs typeface="Delius Swash Caps"/>
                <a:sym typeface="Delius Swash Caps"/>
              </a:rPr>
              <a:t>Details</a:t>
            </a:r>
            <a:r>
              <a:rPr b="1" sz="2400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 provide information that </a:t>
            </a:r>
            <a:r>
              <a:rPr b="1" sz="2400" lang="en">
                <a:latin typeface="Delius Swash Caps"/>
                <a:ea typeface="Delius Swash Caps"/>
                <a:cs typeface="Delius Swash Caps"/>
                <a:sym typeface="Delius Swash Caps"/>
              </a:rPr>
              <a:t>break down supporting materials</a:t>
            </a:r>
            <a:r>
              <a:rPr b="1" sz="2400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 to pinpoint accuracy.</a:t>
            </a:r>
          </a:p>
          <a:p>
            <a:pPr rtl="0" lvl="1" indent="-381000" marL="914400">
              <a:spcBef>
                <a:spcPts val="0"/>
              </a:spcBef>
              <a:buClr>
                <a:schemeClr val="lt2"/>
              </a:buClr>
              <a:buSzPct val="80000"/>
              <a:buFont typeface="Delius Swash Caps"/>
              <a:buChar char="➢"/>
            </a:pPr>
            <a:r>
              <a:rPr b="1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Examples include names, dates, events, statistics, or personal stories.</a:t>
            </a:r>
          </a:p>
          <a:p>
            <a:pPr rtl="0" lvl="2" indent="-381000" marL="1371600">
              <a:spcBef>
                <a:spcPts val="0"/>
              </a:spcBef>
              <a:buClr>
                <a:schemeClr val="lt2"/>
              </a:buClr>
              <a:buSzPct val="80000"/>
              <a:buFont typeface="Delius Swash Caps"/>
              <a:buChar char="■"/>
            </a:pPr>
            <a:r>
              <a:rPr b="1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An </a:t>
            </a:r>
            <a:r>
              <a:rPr b="1" lang="en">
                <a:latin typeface="Delius Swash Caps"/>
                <a:ea typeface="Delius Swash Caps"/>
                <a:cs typeface="Delius Swash Caps"/>
                <a:sym typeface="Delius Swash Caps"/>
              </a:rPr>
              <a:t>illustration</a:t>
            </a:r>
            <a:r>
              <a:rPr b="1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  is an example that clarifies your point or adds a human note to your speech. </a:t>
            </a:r>
          </a:p>
          <a:p>
            <a:pPr rtl="0" lvl="2" indent="-381000" marL="1371600">
              <a:spcBef>
                <a:spcPts val="0"/>
              </a:spcBef>
              <a:buClr>
                <a:schemeClr val="lt2"/>
              </a:buClr>
              <a:buSzPct val="80000"/>
              <a:buFont typeface="Delius Swash Caps"/>
              <a:buChar char="■"/>
            </a:pPr>
            <a:r>
              <a:rPr b="1" lang="en">
                <a:latin typeface="Delius Swash Caps"/>
                <a:ea typeface="Delius Swash Caps"/>
                <a:cs typeface="Delius Swash Caps"/>
                <a:sym typeface="Delius Swash Caps"/>
              </a:rPr>
              <a:t>Analogies</a:t>
            </a:r>
            <a:r>
              <a:rPr b="1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 are comparisons that uses something familiar to explain or describe something less familiar. 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In-Class Practice</a:t>
            </a:r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lang="en">
                <a:latin typeface="Delius Swash Caps"/>
                <a:ea typeface="Delius Swash Caps"/>
                <a:cs typeface="Delius Swash Caps"/>
                <a:sym typeface="Delius Swash Caps"/>
              </a:rPr>
              <a:t>With a partner, turn to page 221 of your textbook. 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b="1">
              <a:latin typeface="Delius Swash Caps"/>
              <a:ea typeface="Delius Swash Caps"/>
              <a:cs typeface="Delius Swash Caps"/>
              <a:sym typeface="Delius Swash Caps"/>
            </a:endParaRPr>
          </a:p>
          <a:p>
            <a:pPr>
              <a:spcBef>
                <a:spcPts val="0"/>
              </a:spcBef>
              <a:buNone/>
            </a:pPr>
            <a:r>
              <a:rPr b="1" lang="en">
                <a:latin typeface="Delius Swash Caps"/>
                <a:ea typeface="Delius Swash Caps"/>
                <a:cs typeface="Delius Swash Caps"/>
                <a:sym typeface="Delius Swash Caps"/>
              </a:rPr>
              <a:t>Can you identify the elements of an outline in the example? Collaborate to answer the questions in your notes. (~5 minutes)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Organizational Patterns</a:t>
            </a:r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y="1200150" x="225100"/>
            <a:ext cy="3725699" cx="8919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chemeClr val="lt2"/>
              </a:buClr>
              <a:buSzPct val="100000"/>
              <a:buFont typeface="Delius Swash Caps"/>
              <a:buChar char="❖"/>
            </a:pPr>
            <a:r>
              <a:rPr b="1" sz="2400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There are </a:t>
            </a:r>
            <a:r>
              <a:rPr b="1" sz="2400" lang="en">
                <a:latin typeface="Delius Swash Caps"/>
                <a:ea typeface="Delius Swash Caps"/>
                <a:cs typeface="Delius Swash Caps"/>
                <a:sym typeface="Delius Swash Caps"/>
              </a:rPr>
              <a:t>5 common ways</a:t>
            </a:r>
            <a:r>
              <a:rPr b="1" sz="2400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 to organize a speech. Keep in mind that organizational patterns can be </a:t>
            </a:r>
            <a:r>
              <a:rPr b="1" sz="2400" lang="en">
                <a:latin typeface="Delius Swash Caps"/>
                <a:ea typeface="Delius Swash Caps"/>
                <a:cs typeface="Delius Swash Caps"/>
                <a:sym typeface="Delius Swash Caps"/>
              </a:rPr>
              <a:t>combined</a:t>
            </a:r>
            <a:r>
              <a:rPr b="1" sz="2400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  for greater effect.</a:t>
            </a:r>
          </a:p>
          <a:p>
            <a:pPr rtl="0" lvl="0" indent="-381000" marL="457200">
              <a:lnSpc>
                <a:spcPct val="100000"/>
              </a:lnSpc>
              <a:spcBef>
                <a:spcPts val="0"/>
              </a:spcBef>
              <a:buClr>
                <a:schemeClr val="lt2"/>
              </a:buClr>
              <a:buSzPct val="80000"/>
              <a:buFont typeface="Delius Swash Caps"/>
              <a:buChar char="❖"/>
            </a:pPr>
            <a:r>
              <a:rPr b="1" lang="en">
                <a:latin typeface="Delius Swash Caps"/>
                <a:ea typeface="Delius Swash Caps"/>
                <a:cs typeface="Delius Swash Caps"/>
                <a:sym typeface="Delius Swash Caps"/>
              </a:rPr>
              <a:t>Chronological Pattern</a:t>
            </a:r>
            <a:r>
              <a:rPr b="1" sz="2400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: puts things in a time sequence (in the order in which they happened). </a:t>
            </a:r>
          </a:p>
          <a:p>
            <a:pPr rtl="0" lvl="1" indent="-381000" marL="914400">
              <a:lnSpc>
                <a:spcPct val="100000"/>
              </a:lnSpc>
              <a:spcBef>
                <a:spcPts val="0"/>
              </a:spcBef>
              <a:buClr>
                <a:schemeClr val="lt2"/>
              </a:buClr>
              <a:buSzPct val="80000"/>
              <a:buFont typeface="Delius Swash Caps"/>
              <a:buChar char="➢"/>
            </a:pPr>
            <a:r>
              <a:rPr b="1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Best option if you want your audience to see the parts of your speech </a:t>
            </a:r>
            <a:r>
              <a:rPr b="1" lang="en">
                <a:latin typeface="Delius Swash Caps"/>
                <a:ea typeface="Delius Swash Caps"/>
                <a:cs typeface="Delius Swash Caps"/>
                <a:sym typeface="Delius Swash Caps"/>
              </a:rPr>
              <a:t>building</a:t>
            </a:r>
            <a:r>
              <a:rPr b="1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 into a </a:t>
            </a:r>
            <a:r>
              <a:rPr b="1" lang="en">
                <a:latin typeface="Delius Swash Caps"/>
                <a:ea typeface="Delius Swash Caps"/>
                <a:cs typeface="Delius Swash Caps"/>
                <a:sym typeface="Delius Swash Caps"/>
              </a:rPr>
              <a:t>complete picture</a:t>
            </a:r>
            <a:r>
              <a:rPr b="1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 from beginning to end.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" name="Shape 1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Organizational Patterns</a:t>
            </a:r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lnSpc>
                <a:spcPct val="115000"/>
              </a:lnSpc>
              <a:spcBef>
                <a:spcPts val="0"/>
              </a:spcBef>
              <a:buClr>
                <a:schemeClr val="lt2"/>
              </a:buClr>
              <a:buSzPct val="88235"/>
              <a:buFont typeface="Delius Swash Caps"/>
              <a:buChar char="❖"/>
            </a:pPr>
            <a:r>
              <a:rPr b="1" sz="3400" lang="en">
                <a:latin typeface="Delius Swash Caps"/>
                <a:ea typeface="Delius Swash Caps"/>
                <a:cs typeface="Delius Swash Caps"/>
                <a:sym typeface="Delius Swash Caps"/>
              </a:rPr>
              <a:t>Climactic</a:t>
            </a:r>
            <a:r>
              <a:rPr sz="3400" lang="en">
                <a:latin typeface="Delius Swash Caps"/>
                <a:ea typeface="Delius Swash Caps"/>
                <a:cs typeface="Delius Swash Caps"/>
                <a:sym typeface="Delius Swash Caps"/>
              </a:rPr>
              <a:t> </a:t>
            </a:r>
            <a:r>
              <a:rPr b="1" sz="3400" lang="en">
                <a:latin typeface="Delius Swash Caps"/>
                <a:ea typeface="Delius Swash Caps"/>
                <a:cs typeface="Delius Swash Caps"/>
                <a:sym typeface="Delius Swash Caps"/>
              </a:rPr>
              <a:t>Pattern</a:t>
            </a:r>
            <a:r>
              <a:rPr sz="3400" lang="en">
                <a:latin typeface="Delius Swash Caps"/>
                <a:ea typeface="Delius Swash Caps"/>
                <a:cs typeface="Delius Swash Caps"/>
                <a:sym typeface="Delius Swash Caps"/>
              </a:rPr>
              <a:t>:</a:t>
            </a:r>
            <a:r>
              <a:rPr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 </a:t>
            </a:r>
            <a:r>
              <a:rPr b="1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organize main headings in order of </a:t>
            </a:r>
            <a:r>
              <a:rPr b="1" lang="en">
                <a:latin typeface="Delius Swash Caps"/>
                <a:ea typeface="Delius Swash Caps"/>
                <a:cs typeface="Delius Swash Caps"/>
                <a:sym typeface="Delius Swash Caps"/>
              </a:rPr>
              <a:t>importance</a:t>
            </a:r>
            <a:r>
              <a:rPr b="1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.</a:t>
            </a:r>
          </a:p>
          <a:p>
            <a:pPr rtl="0" lvl="1" indent="-419100" marL="914400">
              <a:lnSpc>
                <a:spcPct val="115000"/>
              </a:lnSpc>
              <a:spcBef>
                <a:spcPts val="0"/>
              </a:spcBef>
              <a:buClr>
                <a:schemeClr val="lt2"/>
              </a:buClr>
              <a:buSzPct val="100000"/>
              <a:buFont typeface="Delius Swash Caps"/>
              <a:buChar char="➢"/>
            </a:pPr>
            <a:r>
              <a:rPr b="1" sz="3000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Gives speech </a:t>
            </a:r>
            <a:r>
              <a:rPr b="1" sz="3000" lang="en">
                <a:latin typeface="Delius Swash Caps"/>
                <a:ea typeface="Delius Swash Caps"/>
                <a:cs typeface="Delius Swash Caps"/>
                <a:sym typeface="Delius Swash Caps"/>
              </a:rPr>
              <a:t>dramatic impact</a:t>
            </a:r>
            <a:r>
              <a:rPr b="1" sz="3000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 by allowing the speech to build in significance. </a:t>
            </a:r>
          </a:p>
          <a:p>
            <a:pPr lvl="1" indent="-419100" marL="914400">
              <a:lnSpc>
                <a:spcPct val="115000"/>
              </a:lnSpc>
              <a:spcBef>
                <a:spcPts val="0"/>
              </a:spcBef>
              <a:buClr>
                <a:schemeClr val="lt2"/>
              </a:buClr>
              <a:buSzPct val="100000"/>
              <a:buFont typeface="Delius Swash Caps"/>
              <a:buChar char="➢"/>
            </a:pPr>
            <a:r>
              <a:rPr b="1" sz="3000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Save your most important point for </a:t>
            </a:r>
            <a:r>
              <a:rPr b="1" sz="3000" lang="en">
                <a:latin typeface="Delius Swash Caps"/>
                <a:ea typeface="Delius Swash Caps"/>
                <a:cs typeface="Delius Swash Caps"/>
                <a:sym typeface="Delius Swash Caps"/>
              </a:rPr>
              <a:t>last</a:t>
            </a:r>
            <a:r>
              <a:rPr b="1" sz="3000" lang="en">
                <a:solidFill>
                  <a:schemeClr val="lt2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potlight">
  <a:themeElements>
    <a:clrScheme name="Custom 439">
      <a:dk1>
        <a:srgbClr val="000000"/>
      </a:dk1>
      <a:lt1>
        <a:srgbClr val="FFFFFF"/>
      </a:lt1>
      <a:dk2>
        <a:srgbClr val="5C6E95"/>
      </a:dk2>
      <a:lt2>
        <a:srgbClr val="ACB4C2"/>
      </a:lt2>
      <a:accent1>
        <a:srgbClr val="667E50"/>
      </a:accent1>
      <a:accent2>
        <a:srgbClr val="CFBF73"/>
      </a:accent2>
      <a:accent3>
        <a:srgbClr val="8C7C82"/>
      </a:accent3>
      <a:accent4>
        <a:srgbClr val="9ABF87"/>
      </a:accent4>
      <a:accent5>
        <a:srgbClr val="CF9462"/>
      </a:accent5>
      <a:accent6>
        <a:srgbClr val="A25642"/>
      </a:accent6>
      <a:hlink>
        <a:srgbClr val="5173A5"/>
      </a:hlink>
      <a:folHlink>
        <a:srgbClr val="687282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