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0080625" cy="75596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545358" y="-272176"/>
            <a:ext cx="4989548" cy="90722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buNone/>
            </a:pP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ART ELEMENTS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4294967295"/>
          </p:nvPr>
        </p:nvSpPr>
        <p:spPr>
          <a:xfrm>
            <a:off x="-786192" y="1648568"/>
            <a:ext cx="9072300" cy="5503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432027" marR="0" lvl="0" indent="-33042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Line</a:t>
            </a:r>
          </a:p>
          <a:p>
            <a:pPr marL="432027" marR="0" lvl="0" indent="-330427" algn="ctr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Shape</a:t>
            </a:r>
          </a:p>
          <a:p>
            <a:pPr marL="432027" marR="0" lvl="0" indent="-330427" algn="ctr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Space</a:t>
            </a:r>
          </a:p>
          <a:p>
            <a:pPr marL="432027" marR="0" lvl="0" indent="-330427" algn="ctr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Form </a:t>
            </a:r>
          </a:p>
          <a:p>
            <a:pPr marL="432027" marR="0" lvl="0" indent="-330427" algn="ctr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Value</a:t>
            </a:r>
          </a:p>
          <a:p>
            <a:pPr marL="432027" marR="0" lvl="0" indent="-330427" algn="ctr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Texture</a:t>
            </a:r>
          </a:p>
          <a:p>
            <a:pPr marL="432027" marR="0" lvl="0" indent="-330427" algn="ctr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</a:p>
          <a:p>
            <a:pPr marL="432027" marR="0" lvl="0" indent="-330427" algn="l" rtl="0">
              <a:lnSpc>
                <a:spcPct val="100000"/>
              </a:lnSpc>
              <a:spcBef>
                <a:spcPts val="1417"/>
              </a:spcBef>
              <a:spcAft>
                <a:spcPts val="1417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SHAPE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about this drawing?</a:t>
            </a:r>
          </a:p>
        </p:txBody>
      </p:sp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0621" y="2568758"/>
            <a:ext cx="3171796" cy="4564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VALUE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lightness or darkness of a surface.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Value can often mean the </a:t>
            </a:r>
            <a:r>
              <a:rPr lang="en-US" sz="3200" b="0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tint </a:t>
            </a: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or </a:t>
            </a:r>
            <a:r>
              <a:rPr lang="en-US" sz="3200" b="0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tone </a:t>
            </a: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of a color.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Value can be added to 2-dimensional objects to make them 3-dimensional.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amount of light that hits a surface, often times effects the VALUE. 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Value Scale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range of values that transition from dark to light.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120" y="3566382"/>
            <a:ext cx="8818387" cy="20118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Gradation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Gradation scale- is a transition from dark to light.</a:t>
            </a:r>
          </a:p>
        </p:txBody>
      </p:sp>
      <p:pic>
        <p:nvPicPr>
          <p:cNvPr id="166" name="Shape 16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71684" y="2926261"/>
            <a:ext cx="7041317" cy="155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Gradation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Gradation scale- is a transition from dark to light.</a:t>
            </a:r>
          </a:p>
        </p:txBody>
      </p:sp>
      <p:pic>
        <p:nvPicPr>
          <p:cNvPr id="173" name="Shape 1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28898" y="3292044"/>
            <a:ext cx="5714993" cy="1904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VALUE</a:t>
            </a:r>
          </a:p>
        </p:txBody>
      </p:sp>
      <p:pic>
        <p:nvPicPr>
          <p:cNvPr id="179" name="Shape 1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05497" y="2799533"/>
            <a:ext cx="5534263" cy="4150336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Shape 180"/>
          <p:cNvSpPr txBox="1"/>
          <p:nvPr/>
        </p:nvSpPr>
        <p:spPr>
          <a:xfrm>
            <a:off x="1394005" y="1737467"/>
            <a:ext cx="7315652" cy="104154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DOES THIS ARTIST USE VALUE????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TINT vs SHADE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Tints and shades are often added during a painting.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Tints- are typically added to show light hitting a surface.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Shades- are typically added to show shadows. 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3-Dimensional OR occupying space.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Often times has value and/or casts a shadow. </a:t>
            </a: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0270" y="3960244"/>
            <a:ext cx="9206490" cy="24107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Form can be found in the majority of Sculptures, ceramics, architecture or any other 3-dimensional artwork. </a:t>
            </a:r>
          </a:p>
        </p:txBody>
      </p:sp>
      <p:pic>
        <p:nvPicPr>
          <p:cNvPr id="200" name="Shape 2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47416" y="3132914"/>
            <a:ext cx="4254384" cy="3908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Form can also be found in 2-Dimensional artwork, such as drawings, painting, printmaking or photography.</a:t>
            </a: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28593" y="3347487"/>
            <a:ext cx="3785274" cy="3785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WHAT ARE ART ELEMENTS??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Art Elements make up nearly everything found in a piece of Art.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piece of Artwork can have 1, 2 or even ALL 7 of the Art Elements.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Art Elements are the basic fundamentals of ART.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SPACE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illusion of objects having depth on a 2-dimension surface.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Space is often shown by:</a:t>
            </a:r>
          </a:p>
          <a:p>
            <a:pPr marL="0" marR="0" lvl="1" indent="0" algn="l" rtl="0">
              <a:lnSpc>
                <a:spcPct val="100000"/>
              </a:lnSpc>
              <a:spcBef>
                <a:spcPts val="5953"/>
              </a:spcBef>
              <a:spcAft>
                <a:spcPts val="0"/>
              </a:spcAft>
              <a:buClr>
                <a:srgbClr val="FFFF00"/>
              </a:buClr>
              <a:buSzPct val="75000"/>
              <a:buFont typeface="Noto Symbol"/>
              <a:buChar char="–"/>
            </a:pPr>
            <a:r>
              <a:rPr lang="en-US" sz="32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Overlapping objects</a:t>
            </a:r>
          </a:p>
          <a:p>
            <a:pPr marL="0" marR="0" lvl="1" indent="0" algn="l" rtl="0">
              <a:lnSpc>
                <a:spcPct val="100000"/>
              </a:lnSpc>
              <a:spcBef>
                <a:spcPts val="5953"/>
              </a:spcBef>
              <a:spcAft>
                <a:spcPts val="0"/>
              </a:spcAft>
              <a:buClr>
                <a:srgbClr val="FFFF00"/>
              </a:buClr>
              <a:buSzPct val="75000"/>
              <a:buFont typeface="Noto Symbol"/>
              <a:buChar char="–"/>
            </a:pPr>
            <a:r>
              <a:rPr lang="en-US" sz="32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Changing the size of objects</a:t>
            </a:r>
          </a:p>
          <a:p>
            <a:pPr marL="0" marR="0" lvl="1" indent="0" algn="l" rtl="0">
              <a:lnSpc>
                <a:spcPct val="100000"/>
              </a:lnSpc>
              <a:spcBef>
                <a:spcPts val="5953"/>
              </a:spcBef>
              <a:spcAft>
                <a:spcPts val="1417"/>
              </a:spcAft>
              <a:buClr>
                <a:srgbClr val="FFFF00"/>
              </a:buClr>
              <a:buSzPct val="75000"/>
              <a:buFont typeface="Noto Symbol"/>
              <a:buChar char="–"/>
            </a:pPr>
            <a:r>
              <a:rPr lang="en-US" sz="32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Having a foreground, middle ground and background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SPACE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does this artist create the </a:t>
            </a:r>
            <a:r>
              <a:rPr lang="en-US" sz="3200" b="0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illusion</a:t>
            </a: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of space within this painting. </a:t>
            </a:r>
          </a:p>
        </p:txBody>
      </p:sp>
      <p:pic>
        <p:nvPicPr>
          <p:cNvPr id="220" name="Shape 2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43831" y="2933822"/>
            <a:ext cx="5120957" cy="3558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SPACE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Space can also be shown in other 2-dimensional artwork such as photography, printmaking, drawing or etching. </a:t>
            </a:r>
          </a:p>
        </p:txBody>
      </p:sp>
      <p:pic>
        <p:nvPicPr>
          <p:cNvPr id="227" name="Shape 2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99275" y="3222919"/>
            <a:ext cx="5287288" cy="3325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SPACE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does the artist show space within this painting?</a:t>
            </a:r>
          </a:p>
        </p:txBody>
      </p:sp>
      <p:pic>
        <p:nvPicPr>
          <p:cNvPr id="234" name="Shape 2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37523" y="2529516"/>
            <a:ext cx="4547801" cy="454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TEXTURE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Texture is the implied feeling on a 2-dimensional surface.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Texture recommends that an object has a certain feel to it.</a:t>
            </a:r>
          </a:p>
        </p:txBody>
      </p:sp>
      <p:pic>
        <p:nvPicPr>
          <p:cNvPr id="241" name="Shape 2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90258" y="3629744"/>
            <a:ext cx="4034409" cy="268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TEXTURE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Crayon rubbing...</a:t>
            </a:r>
          </a:p>
        </p:txBody>
      </p:sp>
      <p:pic>
        <p:nvPicPr>
          <p:cNvPr id="248" name="Shape 2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14136" y="2379748"/>
            <a:ext cx="5524903" cy="3910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</a:p>
        </p:txBody>
      </p:sp>
      <p:sp>
        <p:nvSpPr>
          <p:cNvPr id="254" name="Shape 254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amount of light reflecting off of a surface.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ROY-G-BIV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There are many categories of color such as:</a:t>
            </a:r>
          </a:p>
          <a:p>
            <a:pPr marL="0" marR="0" lvl="1" indent="0" algn="l" rtl="0">
              <a:lnSpc>
                <a:spcPct val="100000"/>
              </a:lnSpc>
              <a:spcBef>
                <a:spcPts val="5953"/>
              </a:spcBef>
              <a:spcAft>
                <a:spcPts val="1417"/>
              </a:spcAft>
              <a:buClr>
                <a:srgbClr val="FFFF00"/>
              </a:buClr>
              <a:buSzPct val="75000"/>
              <a:buFont typeface="Noto Symbol"/>
              <a:buChar char="–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Primary, Secondary, Complimentary, Analogous, Tertiary, warm, cool etc. 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COLOR WHEEL</a:t>
            </a:r>
          </a:p>
        </p:txBody>
      </p:sp>
      <p:pic>
        <p:nvPicPr>
          <p:cNvPr id="260" name="Shape 2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95315" y="1323801"/>
            <a:ext cx="4966508" cy="49665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</a:p>
        </p:txBody>
      </p:sp>
      <p:sp>
        <p:nvSpPr>
          <p:cNvPr id="266" name="Shape 266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While painting, color can be manipulated and altered by mixing 2 or more colors.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Mixing 2 primary colors will give us a secondary color.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Color can be used in nearly all areas of ART including:</a:t>
            </a:r>
          </a:p>
          <a:p>
            <a:pPr marL="0" marR="0" lvl="1" indent="0" algn="l" rtl="0">
              <a:lnSpc>
                <a:spcPct val="100000"/>
              </a:lnSpc>
              <a:spcBef>
                <a:spcPts val="5953"/>
              </a:spcBef>
              <a:spcAft>
                <a:spcPts val="1417"/>
              </a:spcAft>
              <a:buClr>
                <a:srgbClr val="FFFF00"/>
              </a:buClr>
              <a:buSzPct val="75000"/>
              <a:buFont typeface="Noto Symbol"/>
              <a:buChar char="–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Drawing, painting, glazing, sculpting, architecture, photography etc. 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</a:p>
        </p:txBody>
      </p:sp>
      <p:sp>
        <p:nvSpPr>
          <p:cNvPr id="272" name="Shape 272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does this artist use color within his painting?</a:t>
            </a:r>
          </a:p>
        </p:txBody>
      </p:sp>
      <p:pic>
        <p:nvPicPr>
          <p:cNvPr id="273" name="Shape 2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30871" y="2470113"/>
            <a:ext cx="5095035" cy="3815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LINE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dot that went for a walk.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LINE can be shown in a variety of ways.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None/>
            </a:pPr>
            <a:endParaRPr sz="3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Shape 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25947" y="3375569"/>
            <a:ext cx="6766978" cy="36268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</a:p>
        </p:txBody>
      </p:sp>
      <p:sp>
        <p:nvSpPr>
          <p:cNvPr id="279" name="Shape 279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does Van Gogh choose to use color within his artwork?</a:t>
            </a:r>
          </a:p>
        </p:txBody>
      </p:sp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1367" y="2826894"/>
            <a:ext cx="7132761" cy="44451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LINE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Line can be found in almost every drawing and painting.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CAN YOU IDENTIFY LINE IN THIS DRAWING???</a:t>
            </a:r>
          </a:p>
        </p:txBody>
      </p:sp>
      <p:pic>
        <p:nvPicPr>
          <p:cNvPr id="105" name="Shape 1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13965" y="3895082"/>
            <a:ext cx="6035413" cy="33795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LINE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ABOUT THIS PAINTING...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CAN YOU IDENTIFY LINE???</a:t>
            </a:r>
          </a:p>
        </p:txBody>
      </p:sp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2933" y="3289164"/>
            <a:ext cx="5852522" cy="3463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LINE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EVEN THIS PAINTING???</a:t>
            </a:r>
          </a:p>
        </p:txBody>
      </p:sp>
      <p:pic>
        <p:nvPicPr>
          <p:cNvPr id="119" name="Shape 1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3196" y="2496033"/>
            <a:ext cx="6254668" cy="46907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SHAPE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 area enclosed by line.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0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Nearly all artwork has some sort of SHAPE.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7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Shapes come in all sizes and vary in each individual artwork.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SHAPE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Shapes can also be found in the majority of artwork. Especially in 3-Dimensional Art. </a:t>
            </a:r>
          </a:p>
        </p:txBody>
      </p:sp>
      <p:pic>
        <p:nvPicPr>
          <p:cNvPr id="132" name="Shape 1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60478" y="2801693"/>
            <a:ext cx="4972987" cy="44916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 idx="4294967295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sz="4400" b="1" i="1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SHAPE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4294967295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Clr>
                <a:srgbClr val="FFFF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Can you find the shapes in this Painting?</a:t>
            </a:r>
          </a:p>
        </p:txBody>
      </p:sp>
      <p:pic>
        <p:nvPicPr>
          <p:cNvPr id="139" name="Shape 1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8152" y="2524116"/>
            <a:ext cx="3753952" cy="45532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</Words>
  <Application>Microsoft Office PowerPoint</Application>
  <PresentationFormat>Custom</PresentationFormat>
  <Paragraphs>89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Noto Symbol</vt:lpstr>
      <vt:lpstr>Office Theme</vt:lpstr>
      <vt:lpstr>ART ELEMENTS</vt:lpstr>
      <vt:lpstr>WHAT ARE ART ELEMENTS??</vt:lpstr>
      <vt:lpstr>LINE</vt:lpstr>
      <vt:lpstr>LINE</vt:lpstr>
      <vt:lpstr>LINE</vt:lpstr>
      <vt:lpstr>LINE</vt:lpstr>
      <vt:lpstr>SHAPE</vt:lpstr>
      <vt:lpstr>SHAPE</vt:lpstr>
      <vt:lpstr>SHAPE</vt:lpstr>
      <vt:lpstr>SHAPE</vt:lpstr>
      <vt:lpstr>VALUE</vt:lpstr>
      <vt:lpstr>Value Scale</vt:lpstr>
      <vt:lpstr>Gradation</vt:lpstr>
      <vt:lpstr>Gradation</vt:lpstr>
      <vt:lpstr>VALUE</vt:lpstr>
      <vt:lpstr>TINT vs SHADE</vt:lpstr>
      <vt:lpstr>FORM</vt:lpstr>
      <vt:lpstr>Form</vt:lpstr>
      <vt:lpstr>FORM</vt:lpstr>
      <vt:lpstr>SPACE</vt:lpstr>
      <vt:lpstr>SPACE</vt:lpstr>
      <vt:lpstr>SPACE</vt:lpstr>
      <vt:lpstr>SPACE</vt:lpstr>
      <vt:lpstr>TEXTURE</vt:lpstr>
      <vt:lpstr>TEXTURE</vt:lpstr>
      <vt:lpstr>COLOR</vt:lpstr>
      <vt:lpstr>COLOR WHEEL</vt:lpstr>
      <vt:lpstr>COLOR</vt:lpstr>
      <vt:lpstr>COLOR</vt:lpstr>
      <vt:lpstr>COLOR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ELEMENTS</dc:title>
  <cp:lastModifiedBy>Tim Hoffman</cp:lastModifiedBy>
  <cp:revision>2</cp:revision>
  <dcterms:modified xsi:type="dcterms:W3CDTF">2016-08-30T13:07:43Z</dcterms:modified>
</cp:coreProperties>
</file>