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8" r:id="rId1"/>
  </p:sldMasterIdLst>
  <p:notesMasterIdLst>
    <p:notesMasterId r:id="rId20"/>
  </p:notesMasterIdLst>
  <p:sldIdLst>
    <p:sldId id="272" r:id="rId2"/>
    <p:sldId id="256" r:id="rId3"/>
    <p:sldId id="270" r:id="rId4"/>
    <p:sldId id="271" r:id="rId5"/>
    <p:sldId id="268" r:id="rId6"/>
    <p:sldId id="267" r:id="rId7"/>
    <p:sldId id="265" r:id="rId8"/>
    <p:sldId id="266" r:id="rId9"/>
    <p:sldId id="262" r:id="rId10"/>
    <p:sldId id="263" r:id="rId11"/>
    <p:sldId id="264" r:id="rId12"/>
    <p:sldId id="257" r:id="rId13"/>
    <p:sldId id="258" r:id="rId14"/>
    <p:sldId id="259" r:id="rId15"/>
    <p:sldId id="273" r:id="rId16"/>
    <p:sldId id="260" r:id="rId17"/>
    <p:sldId id="261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2EC00-5049-431A-99D1-F90B391E0CF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A6535-FBAF-4D94-9EF2-CA6F7648A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CC420F-40B3-42A5-A99E-C8CF976AB73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91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A5D989-FCEB-43A2-8585-2011650A52F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89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56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5D433C-C07A-484A-ABBC-1540E95E8EA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48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45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1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78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89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8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524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264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25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5119" cy="114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3920" cy="4680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1" y="6247376"/>
            <a:ext cx="3859200" cy="4680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3920" cy="468050"/>
          </a:xfrm>
        </p:spPr>
        <p:txBody>
          <a:bodyPr/>
          <a:lstStyle>
            <a:lvl1pPr>
              <a:defRPr/>
            </a:lvl1pPr>
          </a:lstStyle>
          <a:p>
            <a:fld id="{8189A813-57C3-4F46-8E1A-360D991E0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11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6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76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64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39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65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4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00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9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2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examen semes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90" y="982132"/>
            <a:ext cx="665797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73051" y="871537"/>
            <a:ext cx="8012112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 err="1">
                <a:solidFill>
                  <a:schemeClr val="tx2"/>
                </a:solidFill>
                <a:latin typeface="Arial" panose="020B0604020202020204" pitchFamily="34" charset="0"/>
              </a:rPr>
              <a:t>Reglas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 de </a:t>
            </a:r>
            <a:r>
              <a:rPr lang="en-US" altLang="en-US" dirty="0" err="1">
                <a:solidFill>
                  <a:schemeClr val="tx2"/>
                </a:solidFill>
                <a:latin typeface="Arial" panose="020B0604020202020204" pitchFamily="34" charset="0"/>
              </a:rPr>
              <a:t>los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mandatos</a:t>
            </a: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formales</a:t>
            </a: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774552" y="1987476"/>
            <a:ext cx="10757646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1313" fontAlgn="base">
              <a:spcBef>
                <a:spcPts val="800"/>
              </a:spcBef>
              <a:spcAft>
                <a:spcPct val="0"/>
              </a:spcAft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US" altLang="en-US" b="1" dirty="0" smtClean="0">
                <a:latin typeface="Verdana" panose="020B0604030504040204" pitchFamily="34" charset="0"/>
              </a:rPr>
              <a:t>1.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cer</a:t>
            </a:r>
            <a:r>
              <a:rPr lang="en-US" altLang="en-US" b="1" dirty="0" smtClean="0">
                <a:latin typeface="Verdana" panose="020B0604030504040204" pitchFamily="34" charset="0"/>
              </a:rPr>
              <a:t>/</a:t>
            </a:r>
            <a:r>
              <a:rPr lang="en-US" altLang="en-US" b="1" dirty="0" err="1" smtClean="0">
                <a:latin typeface="Verdana" panose="020B0604030504040204" pitchFamily="34" charset="0"/>
              </a:rPr>
              <a:t>cir</a:t>
            </a:r>
            <a:r>
              <a:rPr lang="en-US" altLang="en-US" dirty="0" smtClean="0">
                <a:latin typeface="Verdana" panose="020B0604030504040204" pitchFamily="34" charset="0"/>
              </a:rPr>
              <a:t> </a:t>
            </a:r>
            <a:r>
              <a:rPr lang="en-US" altLang="en-US" dirty="0">
                <a:latin typeface="Verdana" panose="020B0604030504040204" pitchFamily="34" charset="0"/>
              </a:rPr>
              <a:t>	= 	c- </a:t>
            </a:r>
            <a:r>
              <a:rPr lang="en-US" altLang="en-US" dirty="0" err="1">
                <a:latin typeface="Verdana" panose="020B0604030504040204" pitchFamily="34" charset="0"/>
              </a:rPr>
              <a:t>zc</a:t>
            </a:r>
            <a:r>
              <a:rPr lang="en-US" altLang="en-US" dirty="0">
                <a:latin typeface="Verdana" panose="020B0604030504040204" pitchFamily="34" charset="0"/>
              </a:rPr>
              <a:t> 	(</a:t>
            </a:r>
            <a:r>
              <a:rPr lang="en-US" altLang="en-US" b="1" dirty="0" err="1">
                <a:latin typeface="Verdana" panose="020B0604030504040204" pitchFamily="34" charset="0"/>
              </a:rPr>
              <a:t>cer</a:t>
            </a:r>
            <a:r>
              <a:rPr lang="en-US" altLang="en-US" dirty="0">
                <a:latin typeface="Verdana" panose="020B0604030504040204" pitchFamily="34" charset="0"/>
              </a:rPr>
              <a:t>/</a:t>
            </a:r>
            <a:r>
              <a:rPr lang="en-US" altLang="en-US" b="1" dirty="0" err="1">
                <a:latin typeface="Verdana" panose="020B0604030504040204" pitchFamily="34" charset="0"/>
              </a:rPr>
              <a:t>cir</a:t>
            </a:r>
            <a:r>
              <a:rPr lang="en-US" altLang="en-US" dirty="0">
                <a:latin typeface="Verdana" panose="020B0604030504040204" pitchFamily="34" charset="0"/>
              </a:rPr>
              <a:t> preceded by a vowel)</a:t>
            </a:r>
          </a:p>
          <a:p>
            <a:pPr marL="342900" indent="-341313" fontAlgn="base">
              <a:spcBef>
                <a:spcPts val="800"/>
              </a:spcBef>
              <a:spcAft>
                <a:spcPct val="0"/>
              </a:spcAft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US" altLang="en-US" b="1" dirty="0" smtClean="0">
                <a:latin typeface="Verdana" panose="020B0604030504040204" pitchFamily="34" charset="0"/>
              </a:rPr>
              <a:t>2.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cer</a:t>
            </a:r>
            <a:r>
              <a:rPr lang="en-US" altLang="en-US" b="1" dirty="0" smtClean="0">
                <a:latin typeface="Verdana" panose="020B0604030504040204" pitchFamily="34" charset="0"/>
              </a:rPr>
              <a:t>/</a:t>
            </a:r>
            <a:r>
              <a:rPr lang="en-US" altLang="en-US" b="1" dirty="0" err="1" smtClean="0">
                <a:latin typeface="Verdana" panose="020B0604030504040204" pitchFamily="34" charset="0"/>
              </a:rPr>
              <a:t>cir</a:t>
            </a:r>
            <a:r>
              <a:rPr lang="en-US" altLang="en-US" dirty="0" smtClean="0">
                <a:latin typeface="Verdana" panose="020B0604030504040204" pitchFamily="34" charset="0"/>
              </a:rPr>
              <a:t> </a:t>
            </a:r>
            <a:r>
              <a:rPr lang="en-US" altLang="en-US" dirty="0">
                <a:latin typeface="Verdana" panose="020B0604030504040204" pitchFamily="34" charset="0"/>
              </a:rPr>
              <a:t>	= 	c-z 	(</a:t>
            </a:r>
            <a:r>
              <a:rPr lang="en-US" altLang="en-US" b="1" dirty="0" err="1">
                <a:latin typeface="Verdana" panose="020B0604030504040204" pitchFamily="34" charset="0"/>
              </a:rPr>
              <a:t>cer</a:t>
            </a:r>
            <a:r>
              <a:rPr lang="en-US" altLang="en-US" dirty="0">
                <a:latin typeface="Verdana" panose="020B0604030504040204" pitchFamily="34" charset="0"/>
              </a:rPr>
              <a:t>/</a:t>
            </a:r>
            <a:r>
              <a:rPr lang="en-US" altLang="en-US" b="1" dirty="0" err="1">
                <a:latin typeface="Verdana" panose="020B0604030504040204" pitchFamily="34" charset="0"/>
              </a:rPr>
              <a:t>cir</a:t>
            </a:r>
            <a:r>
              <a:rPr lang="en-US" altLang="en-US" dirty="0">
                <a:latin typeface="Verdana" panose="020B0604030504040204" pitchFamily="34" charset="0"/>
              </a:rPr>
              <a:t> preceded by a consonant)</a:t>
            </a:r>
          </a:p>
          <a:p>
            <a:pPr marL="342900" indent="-341313" fontAlgn="base">
              <a:spcBef>
                <a:spcPts val="800"/>
              </a:spcBef>
              <a:spcAft>
                <a:spcPct val="0"/>
              </a:spcAft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US" altLang="en-US" b="1" dirty="0" smtClean="0">
                <a:latin typeface="Verdana" panose="020B0604030504040204" pitchFamily="34" charset="0"/>
              </a:rPr>
              <a:t>3.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ger</a:t>
            </a:r>
            <a:r>
              <a:rPr lang="en-US" altLang="en-US" b="1" dirty="0" smtClean="0">
                <a:latin typeface="Verdana" panose="020B0604030504040204" pitchFamily="34" charset="0"/>
              </a:rPr>
              <a:t>/</a:t>
            </a:r>
            <a:r>
              <a:rPr lang="en-US" altLang="en-US" b="1" dirty="0" err="1" smtClean="0">
                <a:latin typeface="Verdana" panose="020B0604030504040204" pitchFamily="34" charset="0"/>
              </a:rPr>
              <a:t>gir</a:t>
            </a:r>
            <a:r>
              <a:rPr lang="en-US" altLang="en-US" dirty="0" smtClean="0">
                <a:latin typeface="Verdana" panose="020B0604030504040204" pitchFamily="34" charset="0"/>
              </a:rPr>
              <a:t> </a:t>
            </a:r>
            <a:r>
              <a:rPr lang="en-US" altLang="en-US" dirty="0">
                <a:latin typeface="Verdana" panose="020B0604030504040204" pitchFamily="34" charset="0"/>
              </a:rPr>
              <a:t>	=	g- j 	(change </a:t>
            </a:r>
            <a:r>
              <a:rPr lang="en-US" altLang="en-US" b="1" dirty="0">
                <a:latin typeface="Verdana" panose="020B0604030504040204" pitchFamily="34" charset="0"/>
              </a:rPr>
              <a:t>g</a:t>
            </a:r>
            <a:r>
              <a:rPr lang="en-US" altLang="en-US" dirty="0">
                <a:latin typeface="Verdana" panose="020B0604030504040204" pitchFamily="34" charset="0"/>
              </a:rPr>
              <a:t> to </a:t>
            </a:r>
            <a:r>
              <a:rPr lang="en-US" altLang="en-US" b="1" dirty="0">
                <a:latin typeface="Verdana" panose="020B0604030504040204" pitchFamily="34" charset="0"/>
              </a:rPr>
              <a:t>j</a:t>
            </a:r>
            <a:r>
              <a:rPr lang="en-US" altLang="en-US" dirty="0">
                <a:latin typeface="Verdana" panose="020B0604030504040204" pitchFamily="34" charset="0"/>
              </a:rPr>
              <a:t>)</a:t>
            </a:r>
          </a:p>
          <a:p>
            <a:pPr marL="342900" indent="-341313" fontAlgn="base">
              <a:spcBef>
                <a:spcPts val="800"/>
              </a:spcBef>
              <a:spcAft>
                <a:spcPct val="0"/>
              </a:spcAft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US" altLang="en-US" b="1" dirty="0" smtClean="0">
                <a:latin typeface="Verdana" panose="020B0604030504040204" pitchFamily="34" charset="0"/>
              </a:rPr>
              <a:t>4.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guir</a:t>
            </a:r>
            <a:r>
              <a:rPr lang="en-US" altLang="en-US" dirty="0" smtClean="0">
                <a:latin typeface="Verdana" panose="020B0604030504040204" pitchFamily="34" charset="0"/>
              </a:rPr>
              <a:t> </a:t>
            </a:r>
            <a:r>
              <a:rPr lang="en-US" altLang="en-US" dirty="0">
                <a:latin typeface="Verdana" panose="020B0604030504040204" pitchFamily="34" charset="0"/>
              </a:rPr>
              <a:t>	= 	</a:t>
            </a:r>
            <a:r>
              <a:rPr lang="en-US" altLang="en-US" dirty="0" err="1">
                <a:latin typeface="Verdana" panose="020B0604030504040204" pitchFamily="34" charset="0"/>
              </a:rPr>
              <a:t>gu</a:t>
            </a:r>
            <a:r>
              <a:rPr lang="en-US" altLang="en-US" dirty="0">
                <a:latin typeface="Verdana" panose="020B0604030504040204" pitchFamily="34" charset="0"/>
              </a:rPr>
              <a:t>-g 	(change </a:t>
            </a:r>
            <a:r>
              <a:rPr lang="en-US" altLang="en-US" b="1" dirty="0" err="1">
                <a:latin typeface="Verdana" panose="020B0604030504040204" pitchFamily="34" charset="0"/>
              </a:rPr>
              <a:t>gu</a:t>
            </a:r>
            <a:r>
              <a:rPr lang="en-US" altLang="en-US" dirty="0">
                <a:latin typeface="Verdana" panose="020B0604030504040204" pitchFamily="34" charset="0"/>
              </a:rPr>
              <a:t> to </a:t>
            </a:r>
            <a:r>
              <a:rPr lang="en-US" altLang="en-US" b="1" dirty="0">
                <a:latin typeface="Verdana" panose="020B0604030504040204" pitchFamily="34" charset="0"/>
              </a:rPr>
              <a:t>g</a:t>
            </a:r>
            <a:r>
              <a:rPr lang="en-US" altLang="en-US" dirty="0">
                <a:latin typeface="Verdana" panose="020B0604030504040204" pitchFamily="34" charset="0"/>
              </a:rPr>
              <a:t>)</a:t>
            </a:r>
          </a:p>
          <a:p>
            <a:pPr marL="342900" indent="-341313" fontAlgn="base">
              <a:spcBef>
                <a:spcPts val="800"/>
              </a:spcBef>
              <a:spcAft>
                <a:spcPct val="0"/>
              </a:spcAft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US" altLang="en-US" b="1" dirty="0" smtClean="0">
                <a:latin typeface="Verdana" panose="020B0604030504040204" pitchFamily="34" charset="0"/>
              </a:rPr>
              <a:t>5.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uir</a:t>
            </a:r>
            <a:r>
              <a:rPr lang="en-US" altLang="en-US" dirty="0" smtClean="0">
                <a:latin typeface="Verdana" panose="020B0604030504040204" pitchFamily="34" charset="0"/>
              </a:rPr>
              <a:t> </a:t>
            </a:r>
            <a:r>
              <a:rPr lang="en-US" altLang="en-US" dirty="0">
                <a:latin typeface="Verdana" panose="020B0604030504040204" pitchFamily="34" charset="0"/>
              </a:rPr>
              <a:t>	= 	</a:t>
            </a:r>
            <a:r>
              <a:rPr lang="en-US" altLang="en-US" dirty="0" err="1">
                <a:latin typeface="Verdana" panose="020B0604030504040204" pitchFamily="34" charset="0"/>
              </a:rPr>
              <a:t>i</a:t>
            </a:r>
            <a:r>
              <a:rPr lang="en-US" altLang="en-US" dirty="0">
                <a:latin typeface="Verdana" panose="020B0604030504040204" pitchFamily="34" charset="0"/>
              </a:rPr>
              <a:t>-y 	(change </a:t>
            </a:r>
            <a:r>
              <a:rPr lang="en-US" altLang="en-US" b="1" dirty="0" err="1">
                <a:latin typeface="Verdana" panose="020B0604030504040204" pitchFamily="34" charset="0"/>
              </a:rPr>
              <a:t>i</a:t>
            </a:r>
            <a:r>
              <a:rPr lang="en-US" altLang="en-US" dirty="0">
                <a:latin typeface="Verdana" panose="020B0604030504040204" pitchFamily="34" charset="0"/>
              </a:rPr>
              <a:t> to </a:t>
            </a:r>
            <a:r>
              <a:rPr lang="en-US" altLang="en-US" b="1" dirty="0">
                <a:latin typeface="Verdana" panose="020B0604030504040204" pitchFamily="34" charset="0"/>
              </a:rPr>
              <a:t>y</a:t>
            </a:r>
            <a:r>
              <a:rPr lang="en-US" altLang="en-US" dirty="0">
                <a:latin typeface="Verdana" panose="020B0604030504040204" pitchFamily="34" charset="0"/>
              </a:rPr>
              <a:t> before </a:t>
            </a:r>
            <a:r>
              <a:rPr lang="en-US" altLang="en-US" b="1" dirty="0">
                <a:latin typeface="Verdana" panose="020B0604030504040204" pitchFamily="34" charset="0"/>
              </a:rPr>
              <a:t>o</a:t>
            </a:r>
            <a:r>
              <a:rPr lang="en-US" altLang="en-US" dirty="0">
                <a:latin typeface="Verdana" panose="020B0604030504040204" pitchFamily="34" charset="0"/>
              </a:rPr>
              <a:t> and </a:t>
            </a:r>
            <a:r>
              <a:rPr lang="en-US" altLang="en-US" b="1" dirty="0">
                <a:latin typeface="Verdana" panose="020B0604030504040204" pitchFamily="34" charset="0"/>
              </a:rPr>
              <a:t>e</a:t>
            </a:r>
            <a:r>
              <a:rPr lang="en-US" altLang="en-US" dirty="0">
                <a:latin typeface="Verdana" panose="020B0604030504040204" pitchFamily="34" charset="0"/>
              </a:rPr>
              <a:t>)</a:t>
            </a:r>
          </a:p>
          <a:p>
            <a:pPr marL="342900" indent="-341313" fontAlgn="base">
              <a:spcBef>
                <a:spcPts val="800"/>
              </a:spcBef>
              <a:spcAft>
                <a:spcPct val="0"/>
              </a:spcAft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US" altLang="en-US" b="1" dirty="0" smtClean="0">
                <a:latin typeface="Verdana" panose="020B0604030504040204" pitchFamily="34" charset="0"/>
              </a:rPr>
              <a:t>6. </a:t>
            </a:r>
            <a:r>
              <a:rPr lang="en-US" altLang="en-US" b="1" dirty="0" err="1" smtClean="0">
                <a:latin typeface="Verdana" panose="020B0604030504040204" pitchFamily="34" charset="0"/>
              </a:rPr>
              <a:t>iar</a:t>
            </a:r>
            <a:r>
              <a:rPr lang="en-US" altLang="en-US" b="1" dirty="0" smtClean="0">
                <a:latin typeface="Verdana" panose="020B0604030504040204" pitchFamily="34" charset="0"/>
              </a:rPr>
              <a:t>/</a:t>
            </a:r>
            <a:r>
              <a:rPr lang="en-US" altLang="en-US" b="1" dirty="0" err="1" smtClean="0">
                <a:latin typeface="Verdana" panose="020B0604030504040204" pitchFamily="34" charset="0"/>
              </a:rPr>
              <a:t>uar</a:t>
            </a:r>
            <a:r>
              <a:rPr lang="en-US" altLang="en-US" dirty="0" smtClean="0">
                <a:latin typeface="Verdana" panose="020B0604030504040204" pitchFamily="34" charset="0"/>
              </a:rPr>
              <a:t> </a:t>
            </a:r>
            <a:r>
              <a:rPr lang="en-US" altLang="en-US" dirty="0">
                <a:latin typeface="Verdana" panose="020B0604030504040204" pitchFamily="34" charset="0"/>
              </a:rPr>
              <a:t>	=	í, ú 	(Some </a:t>
            </a:r>
            <a:r>
              <a:rPr lang="en-US" altLang="en-US" b="1" dirty="0" err="1">
                <a:latin typeface="Verdana" panose="020B0604030504040204" pitchFamily="34" charset="0"/>
              </a:rPr>
              <a:t>iar</a:t>
            </a:r>
            <a:r>
              <a:rPr lang="en-US" altLang="en-US" dirty="0">
                <a:latin typeface="Verdana" panose="020B0604030504040204" pitchFamily="34" charset="0"/>
              </a:rPr>
              <a:t>/</a:t>
            </a:r>
            <a:r>
              <a:rPr lang="en-US" altLang="en-US" b="1" dirty="0" err="1">
                <a:latin typeface="Verdana" panose="020B0604030504040204" pitchFamily="34" charset="0"/>
              </a:rPr>
              <a:t>uar</a:t>
            </a:r>
            <a:r>
              <a:rPr lang="en-US" altLang="en-US" dirty="0">
                <a:latin typeface="Verdana" panose="020B0604030504040204" pitchFamily="34" charset="0"/>
              </a:rPr>
              <a:t> change the </a:t>
            </a:r>
            <a:r>
              <a:rPr lang="en-US" altLang="en-US" b="1" dirty="0" err="1">
                <a:latin typeface="Verdana" panose="020B0604030504040204" pitchFamily="34" charset="0"/>
              </a:rPr>
              <a:t>i</a:t>
            </a:r>
            <a:r>
              <a:rPr lang="en-US" altLang="en-US" dirty="0">
                <a:latin typeface="Verdana" panose="020B0604030504040204" pitchFamily="34" charset="0"/>
              </a:rPr>
              <a:t> to </a:t>
            </a:r>
            <a:r>
              <a:rPr lang="en-US" altLang="en-US" b="1" dirty="0">
                <a:latin typeface="Verdana" panose="020B0604030504040204" pitchFamily="34" charset="0"/>
              </a:rPr>
              <a:t>í</a:t>
            </a:r>
            <a:r>
              <a:rPr lang="en-US" altLang="en-US" dirty="0">
                <a:latin typeface="Verdana" panose="020B0604030504040204" pitchFamily="34" charset="0"/>
              </a:rPr>
              <a:t> and the </a:t>
            </a:r>
            <a:r>
              <a:rPr lang="en-US" altLang="en-US" b="1" dirty="0">
                <a:latin typeface="Verdana" panose="020B0604030504040204" pitchFamily="34" charset="0"/>
              </a:rPr>
              <a:t>u</a:t>
            </a:r>
            <a:r>
              <a:rPr lang="en-US" altLang="en-US" dirty="0">
                <a:latin typeface="Verdana" panose="020B0604030504040204" pitchFamily="34" charset="0"/>
              </a:rPr>
              <a:t> to </a:t>
            </a:r>
            <a:r>
              <a:rPr lang="en-US" altLang="en-US" b="1" dirty="0">
                <a:latin typeface="Verdana" panose="020B0604030504040204" pitchFamily="34" charset="0"/>
              </a:rPr>
              <a:t>ú</a:t>
            </a:r>
            <a:r>
              <a:rPr lang="en-US" altLang="en-US" dirty="0">
                <a:latin typeface="Verdana" panose="020B0604030504040204" pitchFamily="34" charset="0"/>
              </a:rPr>
              <a:t>)</a:t>
            </a:r>
          </a:p>
          <a:p>
            <a:pPr marL="342900" indent="-341313" fontAlgn="base">
              <a:spcBef>
                <a:spcPts val="800"/>
              </a:spcBef>
              <a:spcAft>
                <a:spcPct val="0"/>
              </a:spcAft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s-ES" altLang="en-US" b="1" dirty="0" smtClean="0">
                <a:latin typeface="Verdana" panose="020B0604030504040204" pitchFamily="34" charset="0"/>
              </a:rPr>
              <a:t>6. car</a:t>
            </a:r>
            <a:r>
              <a:rPr lang="es-ES" altLang="en-US" b="1" dirty="0">
                <a:latin typeface="Verdana" panose="020B0604030504040204" pitchFamily="34" charset="0"/>
              </a:rPr>
              <a:t>, gar, zar</a:t>
            </a:r>
            <a:r>
              <a:rPr lang="es-ES" altLang="en-US" dirty="0">
                <a:latin typeface="Verdana" panose="020B0604030504040204" pitchFamily="34" charset="0"/>
              </a:rPr>
              <a:t> = que, </a:t>
            </a:r>
            <a:r>
              <a:rPr lang="es-ES" altLang="en-US" dirty="0" err="1">
                <a:latin typeface="Verdana" panose="020B0604030504040204" pitchFamily="34" charset="0"/>
              </a:rPr>
              <a:t>gue</a:t>
            </a:r>
            <a:r>
              <a:rPr lang="es-ES" altLang="en-US" dirty="0" smtClean="0">
                <a:latin typeface="Verdana" panose="020B0604030504040204" pitchFamily="34" charset="0"/>
              </a:rPr>
              <a:t>, ce</a:t>
            </a:r>
            <a:endParaRPr lang="es-ES" altLang="en-US" dirty="0">
              <a:latin typeface="Verdana" panose="020B0604030504040204" pitchFamily="34" charset="0"/>
            </a:endParaRPr>
          </a:p>
          <a:p>
            <a:pPr marL="342900" indent="-341313" fontAlgn="base">
              <a:spcBef>
                <a:spcPts val="800"/>
              </a:spcBef>
              <a:spcAft>
                <a:spcPct val="0"/>
              </a:spcAft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s-ES" altLang="en-US" b="1" dirty="0" smtClean="0">
                <a:latin typeface="Arial" panose="020B0604020202020204" pitchFamily="34" charset="0"/>
              </a:rPr>
              <a:t>7. Yo </a:t>
            </a:r>
            <a:r>
              <a:rPr lang="es-ES" altLang="en-US" b="1" dirty="0">
                <a:latin typeface="Arial" panose="020B0604020202020204" pitchFamily="34" charset="0"/>
              </a:rPr>
              <a:t>to </a:t>
            </a:r>
            <a:r>
              <a:rPr lang="es-ES" altLang="en-US" b="1" dirty="0" err="1">
                <a:latin typeface="Arial" panose="020B0604020202020204" pitchFamily="34" charset="0"/>
              </a:rPr>
              <a:t>go-verbs</a:t>
            </a:r>
            <a:r>
              <a:rPr lang="es-ES" altLang="en-US" dirty="0">
                <a:latin typeface="Arial" panose="020B0604020202020204" pitchFamily="34" charset="0"/>
              </a:rPr>
              <a:t> 	=	caer, traer, decir, hacer, oír, poner, salir, tener, venir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2FB7-3BCA-4302-8A11-6E9E5880BCD7}" type="datetimeFigureOut">
              <a:rPr lang="en-US"/>
              <a:pPr/>
              <a:t>12/12/2016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1782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488" y="531417"/>
            <a:ext cx="8229024" cy="1062832"/>
          </a:xfrm>
          <a:ln/>
        </p:spPr>
        <p:txBody>
          <a:bodyPr vert="horz" lIns="91440" tIns="35271" rIns="91440" bIns="45720" rtlCol="0" anchor="ctr"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en-US" b="1" dirty="0" err="1"/>
              <a:t>Tú</a:t>
            </a:r>
            <a:r>
              <a:rPr lang="en-US" altLang="en-US" b="1" dirty="0"/>
              <a:t> </a:t>
            </a:r>
            <a:r>
              <a:rPr lang="en-US" altLang="en-US" b="1" dirty="0" err="1"/>
              <a:t>afirmativo</a:t>
            </a:r>
            <a:endParaRPr lang="en-US" altLang="en-US" b="1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748389" y="1301675"/>
            <a:ext cx="3462123" cy="49377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25474" rIns="0" bIns="0" rtlCol="0" anchor="ctr">
            <a:normAutofit/>
          </a:bodyPr>
          <a:lstStyle/>
          <a:p>
            <a:pPr indent="-308199" algn="ctr">
              <a:spcAft>
                <a:spcPct val="0"/>
              </a:spcAft>
              <a:buClrTx/>
              <a:buNone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</a:rPr>
              <a:t>Ven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800" b="1" dirty="0"/>
              <a:t>(</a:t>
            </a:r>
            <a:r>
              <a:rPr lang="en-US" altLang="en-US" sz="2800" b="1" dirty="0" err="1"/>
              <a:t>venir</a:t>
            </a:r>
            <a:r>
              <a:rPr lang="en-US" altLang="en-US" sz="2800" b="1" dirty="0"/>
              <a:t>)</a:t>
            </a:r>
          </a:p>
          <a:p>
            <a:pPr indent="-308199" algn="ctr">
              <a:spcAft>
                <a:spcPct val="0"/>
              </a:spcAft>
              <a:buClrTx/>
              <a:buNone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</a:rPr>
              <a:t>Di </a:t>
            </a:r>
            <a:r>
              <a:rPr lang="en-US" altLang="en-US" sz="2800" b="1" dirty="0"/>
              <a:t>(</a:t>
            </a:r>
            <a:r>
              <a:rPr lang="en-US" altLang="en-US" sz="2800" b="1" dirty="0" err="1"/>
              <a:t>decir</a:t>
            </a:r>
            <a:r>
              <a:rPr lang="en-US" altLang="en-US" sz="2800" b="1" dirty="0"/>
              <a:t>)</a:t>
            </a:r>
          </a:p>
          <a:p>
            <a:pPr indent="-308199" algn="ctr">
              <a:spcAft>
                <a:spcPct val="0"/>
              </a:spcAft>
              <a:buClrTx/>
              <a:buNone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</a:rPr>
              <a:t>Sal </a:t>
            </a:r>
            <a:r>
              <a:rPr lang="en-US" altLang="en-US" sz="2800" b="1" dirty="0"/>
              <a:t>(</a:t>
            </a:r>
            <a:r>
              <a:rPr lang="en-US" altLang="en-US" sz="2800" b="1" dirty="0" err="1"/>
              <a:t>salir</a:t>
            </a:r>
            <a:r>
              <a:rPr lang="en-US" altLang="en-US" sz="2800" b="1" dirty="0"/>
              <a:t>)</a:t>
            </a:r>
          </a:p>
          <a:p>
            <a:pPr indent="-308199" algn="ctr">
              <a:spcAft>
                <a:spcPct val="0"/>
              </a:spcAft>
              <a:buClrTx/>
              <a:buNone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en-US" altLang="en-US" sz="1000" b="1" dirty="0"/>
          </a:p>
          <a:p>
            <a:pPr indent="-308199" algn="ctr">
              <a:spcAft>
                <a:spcPct val="0"/>
              </a:spcAft>
              <a:buClrTx/>
              <a:buNone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</a:rPr>
              <a:t>Haz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800" b="1" dirty="0"/>
              <a:t>(</a:t>
            </a:r>
            <a:r>
              <a:rPr lang="en-US" altLang="en-US" sz="2800" b="1" dirty="0" err="1"/>
              <a:t>hacer</a:t>
            </a:r>
            <a:r>
              <a:rPr lang="en-US" altLang="en-US" sz="2800" b="1" dirty="0" smtClean="0"/>
              <a:t>)</a:t>
            </a:r>
            <a:endParaRPr lang="en-US" altLang="en-US" sz="2800" b="1" dirty="0"/>
          </a:p>
          <a:p>
            <a:pPr indent="-308199" algn="ctr">
              <a:spcAft>
                <a:spcPct val="0"/>
              </a:spcAft>
              <a:buClrTx/>
              <a:buNone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</a:rPr>
              <a:t>Ten </a:t>
            </a:r>
            <a:r>
              <a:rPr lang="en-US" altLang="en-US" sz="2800" b="1" dirty="0"/>
              <a:t>(</a:t>
            </a:r>
            <a:r>
              <a:rPr lang="en-US" altLang="en-US" sz="2800" b="1" dirty="0" err="1"/>
              <a:t>tener</a:t>
            </a:r>
            <a:r>
              <a:rPr lang="en-US" altLang="en-US" sz="2800" b="1" dirty="0"/>
              <a:t>)</a:t>
            </a:r>
          </a:p>
          <a:p>
            <a:pPr indent="-308199" algn="ctr">
              <a:spcAft>
                <a:spcPct val="0"/>
              </a:spcAft>
              <a:buClrTx/>
              <a:buNone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en-US" altLang="en-US" sz="1000" b="1" dirty="0"/>
          </a:p>
          <a:p>
            <a:pPr indent="-308199" algn="ctr">
              <a:spcAft>
                <a:spcPct val="0"/>
              </a:spcAft>
              <a:buClrTx/>
              <a:buNone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</a:rPr>
              <a:t>Ve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800" b="1" dirty="0"/>
              <a:t>(</a:t>
            </a:r>
            <a:r>
              <a:rPr lang="en-US" altLang="en-US" sz="2800" b="1" dirty="0" err="1"/>
              <a:t>ver</a:t>
            </a:r>
            <a:r>
              <a:rPr lang="en-US" altLang="en-US" sz="2800" b="1" dirty="0"/>
              <a:t>)</a:t>
            </a:r>
          </a:p>
          <a:p>
            <a:pPr indent="-308199" algn="ctr">
              <a:spcAft>
                <a:spcPct val="0"/>
              </a:spcAft>
              <a:buClrTx/>
              <a:buNone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</a:rPr>
              <a:t>Pon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800" b="1" dirty="0"/>
              <a:t>(</a:t>
            </a:r>
            <a:r>
              <a:rPr lang="en-US" altLang="en-US" sz="2800" b="1" dirty="0" err="1"/>
              <a:t>poner</a:t>
            </a:r>
            <a:r>
              <a:rPr lang="en-US" altLang="en-US" sz="2800" b="1" dirty="0"/>
              <a:t>)</a:t>
            </a:r>
          </a:p>
          <a:p>
            <a:pPr indent="-308199" algn="ctr">
              <a:spcAft>
                <a:spcPct val="0"/>
              </a:spcAft>
              <a:buClrTx/>
              <a:buNone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</a:rPr>
              <a:t>Sé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800" b="1" dirty="0"/>
              <a:t>(</a:t>
            </a:r>
            <a:r>
              <a:rPr lang="en-US" altLang="en-US" sz="2800" b="1" dirty="0" err="1"/>
              <a:t>ser</a:t>
            </a:r>
            <a:r>
              <a:rPr lang="en-US" altLang="en-US" sz="2800" b="1" dirty="0"/>
              <a:t>)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18658" y="1444385"/>
            <a:ext cx="4735217" cy="44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903" b="1" dirty="0"/>
              <a:t>Formation</a:t>
            </a:r>
            <a:r>
              <a:rPr lang="en-US" altLang="en-US" sz="2903" dirty="0"/>
              <a:t>:</a:t>
            </a:r>
          </a:p>
          <a:p>
            <a:pPr algn="ctr">
              <a:buClrTx/>
              <a:buFontTx/>
              <a:buNone/>
            </a:pPr>
            <a:r>
              <a:rPr lang="en-US" altLang="en-US" sz="2903" dirty="0" err="1"/>
              <a:t>Él</a:t>
            </a:r>
            <a:r>
              <a:rPr lang="en-US" altLang="en-US" sz="2903" dirty="0"/>
              <a:t>, Ella, </a:t>
            </a:r>
            <a:r>
              <a:rPr lang="en-US" altLang="en-US" sz="2903" dirty="0" err="1"/>
              <a:t>Ud</a:t>
            </a:r>
            <a:r>
              <a:rPr lang="en-US" altLang="en-US" sz="2903" dirty="0"/>
              <a:t>. present tense</a:t>
            </a:r>
          </a:p>
          <a:p>
            <a:pPr algn="ctr">
              <a:buClrTx/>
              <a:buFontTx/>
              <a:buNone/>
            </a:pPr>
            <a:r>
              <a:rPr lang="en-US" altLang="en-US" sz="2903" dirty="0" err="1" smtClean="0"/>
              <a:t>Ar</a:t>
            </a:r>
            <a:r>
              <a:rPr lang="en-US" altLang="en-US" sz="2903" dirty="0" smtClean="0"/>
              <a:t>       a</a:t>
            </a:r>
            <a:endParaRPr lang="en-US" altLang="en-US" sz="2903" dirty="0"/>
          </a:p>
          <a:p>
            <a:pPr algn="ctr">
              <a:buClrTx/>
              <a:buFontTx/>
              <a:buNone/>
            </a:pPr>
            <a:r>
              <a:rPr lang="en-US" altLang="en-US" sz="2903" dirty="0" err="1" smtClean="0"/>
              <a:t>Er</a:t>
            </a:r>
            <a:r>
              <a:rPr lang="en-US" altLang="en-US" sz="2903" dirty="0" smtClean="0"/>
              <a:t>/</a:t>
            </a:r>
            <a:r>
              <a:rPr lang="en-US" altLang="en-US" sz="2903" dirty="0" err="1" smtClean="0"/>
              <a:t>Ir</a:t>
            </a:r>
            <a:r>
              <a:rPr lang="en-US" altLang="en-US" sz="2903" dirty="0" smtClean="0"/>
              <a:t>    e</a:t>
            </a:r>
            <a:endParaRPr lang="en-US" altLang="en-US" sz="2903" dirty="0"/>
          </a:p>
          <a:p>
            <a:pPr algn="ctr">
              <a:buClrTx/>
              <a:buFontTx/>
              <a:buNone/>
            </a:pPr>
            <a:endParaRPr lang="en-US" altLang="en-US" sz="2903" dirty="0"/>
          </a:p>
          <a:p>
            <a:pPr algn="ctr">
              <a:buClrTx/>
              <a:buFontTx/>
              <a:buNone/>
            </a:pPr>
            <a:endParaRPr lang="en-US" altLang="en-US" sz="2903" dirty="0"/>
          </a:p>
          <a:p>
            <a:pPr algn="ctr">
              <a:buClrTx/>
              <a:buFontTx/>
              <a:buNone/>
            </a:pPr>
            <a:endParaRPr lang="en-US" altLang="en-US" sz="2903" dirty="0"/>
          </a:p>
          <a:p>
            <a:pPr algn="ctr">
              <a:buClrTx/>
              <a:buFontTx/>
              <a:buNone/>
            </a:pPr>
            <a:endParaRPr lang="en-US" altLang="en-US" sz="2903" dirty="0"/>
          </a:p>
          <a:p>
            <a:pPr algn="ctr">
              <a:buClrTx/>
              <a:buFontTx/>
              <a:buNone/>
            </a:pPr>
            <a:endParaRPr lang="en-US" altLang="en-US" sz="2903" dirty="0"/>
          </a:p>
          <a:p>
            <a:pPr algn="ctr">
              <a:buClrTx/>
              <a:buFontTx/>
              <a:buNone/>
            </a:pPr>
            <a:endParaRPr lang="en-US" altLang="en-US" sz="2903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" b="25037"/>
          <a:stretch>
            <a:fillRect/>
          </a:stretch>
        </p:blipFill>
        <p:spPr bwMode="auto">
          <a:xfrm>
            <a:off x="2163437" y="3354365"/>
            <a:ext cx="2526898" cy="253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005" b="250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114145" y="2549561"/>
            <a:ext cx="473337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391250" y="2962722"/>
            <a:ext cx="263368" cy="135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4927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581" y="982132"/>
            <a:ext cx="10574767" cy="1303867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Mandato</a:t>
            </a:r>
            <a:r>
              <a:rPr lang="en-US" b="1" dirty="0" smtClean="0"/>
              <a:t> formal </a:t>
            </a:r>
            <a:r>
              <a:rPr lang="en-US" b="1" u="sng" dirty="0" smtClean="0"/>
              <a:t>singular</a:t>
            </a:r>
            <a:r>
              <a:rPr lang="en-US" b="1" dirty="0" smtClean="0"/>
              <a:t> </a:t>
            </a:r>
            <a:r>
              <a:rPr lang="en-US" b="1" dirty="0" err="1" smtClean="0"/>
              <a:t>afirmativo</a:t>
            </a:r>
            <a:r>
              <a:rPr lang="en-US" b="1" dirty="0" smtClean="0"/>
              <a:t>: </a:t>
            </a:r>
            <a:r>
              <a:rPr lang="en-US" b="1" dirty="0" err="1" smtClean="0"/>
              <a:t>Ud</a:t>
            </a:r>
            <a:r>
              <a:rPr lang="en-US" b="1" dirty="0" smtClean="0"/>
              <a:t>.+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926" y="2556932"/>
            <a:ext cx="3212053" cy="331893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3"/>
            </a:pPr>
            <a:r>
              <a:rPr lang="en-US" sz="4000" b="1" dirty="0" err="1" smtClean="0"/>
              <a:t>Irse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 startAt="13"/>
            </a:pPr>
            <a:r>
              <a:rPr lang="en-US" sz="4000" b="1" dirty="0" err="1" smtClean="0"/>
              <a:t>Salir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 startAt="13"/>
            </a:pPr>
            <a:r>
              <a:rPr lang="en-US" sz="4000" b="1" dirty="0" err="1" smtClean="0"/>
              <a:t>Dormirse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 startAt="13"/>
            </a:pPr>
            <a:r>
              <a:rPr lang="en-US" sz="4000" b="1" dirty="0" err="1" smtClean="0"/>
              <a:t>Tocar</a:t>
            </a:r>
            <a:endParaRPr lang="en-US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15865" y="2556932"/>
            <a:ext cx="3212053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/>
              <a:t>váyase</a:t>
            </a:r>
            <a:endParaRPr lang="en-US" sz="4000" b="1" dirty="0" smtClean="0"/>
          </a:p>
          <a:p>
            <a:r>
              <a:rPr lang="en-US" sz="4000" b="1" dirty="0" err="1" smtClean="0"/>
              <a:t>salga</a:t>
            </a:r>
            <a:endParaRPr lang="en-US" sz="4000" b="1" dirty="0" smtClean="0"/>
          </a:p>
          <a:p>
            <a:r>
              <a:rPr lang="en-US" sz="4000" b="1" dirty="0" err="1"/>
              <a:t>d</a:t>
            </a:r>
            <a:r>
              <a:rPr lang="en-US" sz="4000" b="1" dirty="0" err="1" smtClean="0"/>
              <a:t>uérmase</a:t>
            </a:r>
            <a:endParaRPr lang="en-US" sz="4000" b="1" dirty="0" smtClean="0"/>
          </a:p>
          <a:p>
            <a:r>
              <a:rPr lang="en-US" sz="4000" b="1" dirty="0" smtClean="0"/>
              <a:t>toque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8884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82132"/>
            <a:ext cx="9799318" cy="1303867"/>
          </a:xfrm>
        </p:spPr>
        <p:txBody>
          <a:bodyPr/>
          <a:lstStyle/>
          <a:p>
            <a:r>
              <a:rPr lang="en-US" b="1" dirty="0" err="1"/>
              <a:t>Mandato</a:t>
            </a:r>
            <a:r>
              <a:rPr lang="en-US" b="1" dirty="0"/>
              <a:t> formal </a:t>
            </a:r>
            <a:r>
              <a:rPr lang="en-US" b="1" u="sng" dirty="0" smtClean="0"/>
              <a:t>plural</a:t>
            </a:r>
            <a:r>
              <a:rPr lang="en-US" b="1" dirty="0" smtClean="0"/>
              <a:t> </a:t>
            </a:r>
            <a:r>
              <a:rPr lang="en-US" b="1" dirty="0" err="1" smtClean="0"/>
              <a:t>negativo</a:t>
            </a:r>
            <a:r>
              <a:rPr lang="en-US" b="1" dirty="0" smtClean="0"/>
              <a:t>: </a:t>
            </a:r>
            <a:r>
              <a:rPr lang="en-US" b="1" dirty="0" err="1" smtClean="0"/>
              <a:t>Uds</a:t>
            </a:r>
            <a:r>
              <a:rPr lang="en-US" b="1" dirty="0" smtClean="0"/>
              <a:t>.-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47679" y="2556932"/>
            <a:ext cx="3212053" cy="331893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7"/>
            </a:pPr>
            <a:r>
              <a:rPr lang="en-US" sz="4000" b="1" dirty="0" err="1" smtClean="0"/>
              <a:t>Oír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 startAt="17"/>
            </a:pPr>
            <a:r>
              <a:rPr lang="en-US" sz="4000" b="1" dirty="0" smtClean="0"/>
              <a:t>Saber</a:t>
            </a:r>
          </a:p>
          <a:p>
            <a:pPr marL="742950" indent="-742950">
              <a:buFont typeface="+mj-lt"/>
              <a:buAutoNum type="arabicPeriod" startAt="17"/>
            </a:pPr>
            <a:r>
              <a:rPr lang="en-US" sz="4000" b="1" dirty="0" err="1" smtClean="0"/>
              <a:t>Darmelo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 startAt="17"/>
            </a:pPr>
            <a:r>
              <a:rPr lang="en-US" sz="4000" b="1" dirty="0" err="1" smtClean="0"/>
              <a:t>Tener</a:t>
            </a:r>
            <a:endParaRPr lang="en-US" sz="40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84342" y="2556932"/>
            <a:ext cx="3963295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/>
              <a:t>No </a:t>
            </a:r>
            <a:r>
              <a:rPr lang="en-US" sz="4000" b="1" dirty="0" err="1" smtClean="0"/>
              <a:t>oigan</a:t>
            </a:r>
            <a:endParaRPr lang="en-US" sz="4000" b="1" dirty="0" smtClean="0"/>
          </a:p>
          <a:p>
            <a:r>
              <a:rPr lang="en-US" sz="4000" b="1" dirty="0"/>
              <a:t>No </a:t>
            </a:r>
            <a:r>
              <a:rPr lang="en-US" sz="4000" b="1" dirty="0" err="1" smtClean="0"/>
              <a:t>sepan</a:t>
            </a:r>
            <a:endParaRPr lang="en-US" sz="4000" b="1" dirty="0" smtClean="0"/>
          </a:p>
          <a:p>
            <a:r>
              <a:rPr lang="en-US" sz="4000" b="1" dirty="0"/>
              <a:t>No </a:t>
            </a:r>
            <a:r>
              <a:rPr lang="en-US" sz="4000" b="1" dirty="0" smtClean="0"/>
              <a:t>me lo den</a:t>
            </a:r>
          </a:p>
          <a:p>
            <a:r>
              <a:rPr lang="en-US" sz="4000" b="1" dirty="0"/>
              <a:t>No </a:t>
            </a:r>
            <a:r>
              <a:rPr lang="en-US" sz="4000" b="1" dirty="0" err="1" smtClean="0"/>
              <a:t>tengan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960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982132"/>
            <a:ext cx="9918551" cy="1303867"/>
          </a:xfrm>
        </p:spPr>
        <p:txBody>
          <a:bodyPr>
            <a:normAutofit/>
          </a:bodyPr>
          <a:lstStyle/>
          <a:p>
            <a:r>
              <a:rPr lang="en-US" b="1" dirty="0" err="1"/>
              <a:t>Mandato</a:t>
            </a:r>
            <a:r>
              <a:rPr lang="en-US" b="1" dirty="0"/>
              <a:t> </a:t>
            </a:r>
            <a:r>
              <a:rPr lang="en-US" b="1" dirty="0" smtClean="0"/>
              <a:t>informal </a:t>
            </a:r>
            <a:r>
              <a:rPr lang="en-US" b="1" u="sng" dirty="0"/>
              <a:t>singular</a:t>
            </a:r>
            <a:r>
              <a:rPr lang="en-US" b="1" dirty="0"/>
              <a:t> </a:t>
            </a:r>
            <a:r>
              <a:rPr lang="en-US" b="1" dirty="0" err="1" smtClean="0"/>
              <a:t>negativo</a:t>
            </a:r>
            <a:r>
              <a:rPr lang="en-US" b="1" dirty="0" smtClean="0"/>
              <a:t>: </a:t>
            </a:r>
            <a:r>
              <a:rPr lang="en-US" b="1" dirty="0" err="1" smtClean="0"/>
              <a:t>Tú</a:t>
            </a:r>
            <a:r>
              <a:rPr lang="en-US" b="1" dirty="0" smtClean="0"/>
              <a:t>-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47679" y="2556932"/>
            <a:ext cx="3212053" cy="331893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1"/>
            </a:pPr>
            <a:r>
              <a:rPr lang="en-US" sz="4000" b="1" dirty="0" err="1"/>
              <a:t>S</a:t>
            </a:r>
            <a:r>
              <a:rPr lang="en-US" sz="4000" b="1" dirty="0" err="1" smtClean="0"/>
              <a:t>ervir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 startAt="21"/>
            </a:pPr>
            <a:r>
              <a:rPr lang="en-US" sz="4000" b="1" dirty="0" err="1"/>
              <a:t>A</a:t>
            </a:r>
            <a:r>
              <a:rPr lang="en-US" sz="4000" b="1" dirty="0" err="1" smtClean="0"/>
              <a:t>centuar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 startAt="21"/>
            </a:pPr>
            <a:r>
              <a:rPr lang="en-US" sz="4000" b="1" dirty="0" err="1" smtClean="0"/>
              <a:t>Ser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 startAt="21"/>
            </a:pPr>
            <a:r>
              <a:rPr lang="en-US" sz="4000" b="1" dirty="0" err="1" smtClean="0"/>
              <a:t>Decirme</a:t>
            </a:r>
            <a:endParaRPr lang="en-US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84342" y="2556932"/>
            <a:ext cx="3963295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/>
              <a:t>No </a:t>
            </a:r>
            <a:r>
              <a:rPr lang="en-US" sz="4000" b="1" dirty="0" err="1" smtClean="0"/>
              <a:t>sirvas</a:t>
            </a:r>
            <a:endParaRPr lang="en-US" sz="4000" b="1" dirty="0" smtClean="0"/>
          </a:p>
          <a:p>
            <a:r>
              <a:rPr lang="en-US" sz="4000" b="1" dirty="0" smtClean="0"/>
              <a:t>No </a:t>
            </a:r>
            <a:r>
              <a:rPr lang="en-US" sz="4000" b="1" dirty="0" err="1" smtClean="0"/>
              <a:t>acentúes</a:t>
            </a:r>
            <a:endParaRPr lang="en-US" sz="4000" b="1" dirty="0" smtClean="0"/>
          </a:p>
          <a:p>
            <a:r>
              <a:rPr lang="en-US" sz="4000" b="1" dirty="0" smtClean="0"/>
              <a:t>No seas</a:t>
            </a:r>
          </a:p>
          <a:p>
            <a:r>
              <a:rPr lang="en-US" sz="4000" b="1" dirty="0" smtClean="0"/>
              <a:t>No me </a:t>
            </a:r>
            <a:r>
              <a:rPr lang="en-US" sz="4000" b="1" dirty="0" err="1" smtClean="0"/>
              <a:t>digas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606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51" y="982132"/>
            <a:ext cx="10531736" cy="130386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Mandato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/>
              <a:t>informal </a:t>
            </a:r>
            <a:r>
              <a:rPr lang="en-US" b="1" u="sng" dirty="0"/>
              <a:t>singular</a:t>
            </a:r>
            <a:r>
              <a:rPr lang="en-US" b="1" dirty="0"/>
              <a:t> </a:t>
            </a:r>
            <a:r>
              <a:rPr lang="en-US" b="1" dirty="0" err="1" smtClean="0"/>
              <a:t>afirmativo</a:t>
            </a:r>
            <a:r>
              <a:rPr lang="en-US" b="1" dirty="0" smtClean="0"/>
              <a:t>: </a:t>
            </a:r>
            <a:r>
              <a:rPr lang="en-US" b="1" dirty="0" err="1" smtClean="0"/>
              <a:t>Tú</a:t>
            </a:r>
            <a:r>
              <a:rPr lang="en-US" b="1" dirty="0" smtClean="0"/>
              <a:t>+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47679" y="2556932"/>
            <a:ext cx="3212053" cy="331893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5"/>
            </a:pPr>
            <a:r>
              <a:rPr lang="en-US" sz="4000" b="1" dirty="0" err="1" smtClean="0"/>
              <a:t>Hacer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 startAt="25"/>
            </a:pPr>
            <a:r>
              <a:rPr lang="en-US" sz="4000" b="1" dirty="0" smtClean="0"/>
              <a:t>Leer</a:t>
            </a:r>
          </a:p>
          <a:p>
            <a:pPr marL="742950" indent="-742950">
              <a:buFont typeface="+mj-lt"/>
              <a:buAutoNum type="arabicPeriod" startAt="25"/>
            </a:pPr>
            <a:r>
              <a:rPr lang="en-US" sz="4000" b="1" dirty="0" err="1" smtClean="0"/>
              <a:t>Ponerlo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 startAt="25"/>
            </a:pPr>
            <a:r>
              <a:rPr lang="en-US" sz="4000" b="1" dirty="0" err="1" smtClean="0"/>
              <a:t>Estudiar</a:t>
            </a:r>
            <a:endParaRPr lang="en-US" sz="4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84342" y="2556932"/>
            <a:ext cx="3963295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/>
              <a:t>haz</a:t>
            </a:r>
            <a:endParaRPr lang="en-US" sz="4000" b="1" dirty="0" smtClean="0"/>
          </a:p>
          <a:p>
            <a:r>
              <a:rPr lang="en-US" sz="4000" b="1" dirty="0" smtClean="0"/>
              <a:t>lee</a:t>
            </a:r>
          </a:p>
          <a:p>
            <a:r>
              <a:rPr lang="en-US" sz="4000" b="1" dirty="0" err="1" smtClean="0"/>
              <a:t>ponlo</a:t>
            </a:r>
            <a:endParaRPr lang="en-US" sz="4000" b="1" dirty="0" smtClean="0"/>
          </a:p>
          <a:p>
            <a:r>
              <a:rPr lang="en-US" sz="4000" b="1" dirty="0" err="1" smtClean="0"/>
              <a:t>estudia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3034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Mandato</a:t>
            </a:r>
            <a:r>
              <a:rPr lang="en-US" b="1" dirty="0"/>
              <a:t> </a:t>
            </a:r>
            <a:r>
              <a:rPr lang="en-US" b="1" dirty="0" err="1" smtClean="0"/>
              <a:t>afirmativo</a:t>
            </a:r>
            <a:r>
              <a:rPr lang="en-US" b="1" dirty="0" smtClean="0"/>
              <a:t>: </a:t>
            </a:r>
            <a:r>
              <a:rPr lang="en-US" b="1" dirty="0" err="1" smtClean="0"/>
              <a:t>irse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55174" y="2556932"/>
            <a:ext cx="3033657" cy="331893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9"/>
            </a:pPr>
            <a:r>
              <a:rPr lang="en-US" sz="4000" b="1" dirty="0" err="1" smtClean="0"/>
              <a:t>Ud</a:t>
            </a:r>
            <a:r>
              <a:rPr lang="en-US" sz="4000" b="1" dirty="0" smtClean="0"/>
              <a:t>.</a:t>
            </a:r>
          </a:p>
          <a:p>
            <a:pPr marL="742950" indent="-742950">
              <a:buFont typeface="+mj-lt"/>
              <a:buAutoNum type="arabicPeriod" startAt="29"/>
            </a:pPr>
            <a:r>
              <a:rPr lang="en-US" sz="4000" b="1" dirty="0" err="1" smtClean="0"/>
              <a:t>Uds</a:t>
            </a:r>
            <a:r>
              <a:rPr lang="en-US" sz="4000" b="1" dirty="0" smtClean="0"/>
              <a:t>.</a:t>
            </a:r>
          </a:p>
          <a:p>
            <a:pPr marL="742950" indent="-742950">
              <a:buFont typeface="+mj-lt"/>
              <a:buAutoNum type="arabicPeriod" startAt="29"/>
            </a:pPr>
            <a:r>
              <a:rPr lang="en-US" sz="4000" b="1" dirty="0" err="1" smtClean="0"/>
              <a:t>Tú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 startAt="29"/>
            </a:pPr>
            <a:r>
              <a:rPr lang="en-US" sz="4000" b="1" dirty="0" err="1" smtClean="0"/>
              <a:t>Nosotros</a:t>
            </a:r>
            <a:endParaRPr lang="en-US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84342" y="2556932"/>
            <a:ext cx="3963295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/>
              <a:t>váyase</a:t>
            </a:r>
            <a:endParaRPr lang="en-US" sz="4000" b="1" dirty="0" smtClean="0"/>
          </a:p>
          <a:p>
            <a:r>
              <a:rPr lang="en-US" sz="4000" b="1" dirty="0" err="1" smtClean="0"/>
              <a:t>váyanse</a:t>
            </a:r>
            <a:endParaRPr lang="en-US" sz="4000" b="1" dirty="0" smtClean="0"/>
          </a:p>
          <a:p>
            <a:r>
              <a:rPr lang="en-US" sz="4000" b="1" dirty="0" err="1" smtClean="0"/>
              <a:t>vete</a:t>
            </a:r>
            <a:endParaRPr lang="en-US" sz="4000" b="1" dirty="0" smtClean="0"/>
          </a:p>
          <a:p>
            <a:r>
              <a:rPr lang="en-US" sz="4000" b="1" dirty="0" err="1" smtClean="0"/>
              <a:t>vámonos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4662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Mandato</a:t>
            </a:r>
            <a:r>
              <a:rPr lang="en-US" b="1" dirty="0"/>
              <a:t> </a:t>
            </a:r>
            <a:r>
              <a:rPr lang="en-US" b="1" dirty="0" err="1" smtClean="0"/>
              <a:t>negativo</a:t>
            </a:r>
            <a:r>
              <a:rPr lang="en-US" b="1" dirty="0" smtClean="0"/>
              <a:t>: </a:t>
            </a:r>
            <a:r>
              <a:rPr lang="en-US" b="1" dirty="0" err="1" smtClean="0"/>
              <a:t>pagarlo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61535" y="2556932"/>
            <a:ext cx="3130476" cy="331893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3"/>
            </a:pPr>
            <a:r>
              <a:rPr lang="en-US" sz="4000" b="1" dirty="0" err="1" smtClean="0"/>
              <a:t>Ud</a:t>
            </a:r>
            <a:r>
              <a:rPr lang="en-US" sz="4000" b="1" dirty="0" smtClean="0"/>
              <a:t>.</a:t>
            </a:r>
          </a:p>
          <a:p>
            <a:pPr marL="742950" indent="-742950">
              <a:buFont typeface="+mj-lt"/>
              <a:buAutoNum type="arabicPeriod" startAt="33"/>
            </a:pPr>
            <a:r>
              <a:rPr lang="en-US" sz="4000" b="1" dirty="0" err="1" smtClean="0"/>
              <a:t>Uds</a:t>
            </a:r>
            <a:r>
              <a:rPr lang="en-US" sz="4000" b="1" dirty="0" smtClean="0"/>
              <a:t>.</a:t>
            </a:r>
          </a:p>
          <a:p>
            <a:pPr marL="742950" indent="-742950">
              <a:buFont typeface="+mj-lt"/>
              <a:buAutoNum type="arabicPeriod" startAt="33"/>
            </a:pPr>
            <a:r>
              <a:rPr lang="en-US" sz="4000" b="1" dirty="0" err="1" smtClean="0"/>
              <a:t>Tú</a:t>
            </a:r>
            <a:endParaRPr lang="en-US" sz="4000" b="1" dirty="0" smtClean="0"/>
          </a:p>
          <a:p>
            <a:pPr marL="742950" indent="-742950">
              <a:buFont typeface="+mj-lt"/>
              <a:buAutoNum type="arabicPeriod" startAt="33"/>
            </a:pPr>
            <a:r>
              <a:rPr lang="en-US" sz="4000" b="1" dirty="0" err="1" smtClean="0"/>
              <a:t>Nosotros</a:t>
            </a:r>
            <a:endParaRPr lang="en-US" sz="40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84342" y="2556932"/>
            <a:ext cx="4415122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/>
              <a:t>No lo </a:t>
            </a:r>
            <a:r>
              <a:rPr lang="en-US" sz="4000" b="1" dirty="0" err="1" smtClean="0"/>
              <a:t>pague</a:t>
            </a:r>
            <a:endParaRPr lang="en-US" sz="4000" b="1" dirty="0" smtClean="0"/>
          </a:p>
          <a:p>
            <a:r>
              <a:rPr lang="en-US" sz="4000" b="1" dirty="0"/>
              <a:t>No </a:t>
            </a:r>
            <a:r>
              <a:rPr lang="en-US" sz="4000" b="1" dirty="0" smtClean="0"/>
              <a:t>lo </a:t>
            </a:r>
            <a:r>
              <a:rPr lang="en-US" sz="4000" b="1" dirty="0" err="1" smtClean="0"/>
              <a:t>paguen</a:t>
            </a:r>
            <a:endParaRPr lang="en-US" sz="4000" b="1" dirty="0" smtClean="0"/>
          </a:p>
          <a:p>
            <a:r>
              <a:rPr lang="en-US" sz="4000" b="1" dirty="0"/>
              <a:t>No </a:t>
            </a:r>
            <a:r>
              <a:rPr lang="en-US" sz="4000" b="1" dirty="0" smtClean="0"/>
              <a:t>lo </a:t>
            </a:r>
            <a:r>
              <a:rPr lang="en-US" sz="4000" b="1" dirty="0" err="1" smtClean="0"/>
              <a:t>pagues</a:t>
            </a:r>
            <a:endParaRPr lang="en-US" sz="4000" b="1" dirty="0" smtClean="0"/>
          </a:p>
          <a:p>
            <a:r>
              <a:rPr lang="en-US" sz="4000" b="1" dirty="0"/>
              <a:t>No </a:t>
            </a:r>
            <a:r>
              <a:rPr lang="en-US" sz="4000" b="1" dirty="0" smtClean="0"/>
              <a:t>lo </a:t>
            </a:r>
            <a:r>
              <a:rPr lang="en-US" sz="4000" b="1" dirty="0" err="1" smtClean="0"/>
              <a:t>paguemos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5122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74552"/>
            <a:ext cx="9601196" cy="1511448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Buena </a:t>
            </a:r>
            <a:r>
              <a:rPr lang="en-US" altLang="en-US" dirty="0" err="1">
                <a:latin typeface="Arial" panose="020B0604020202020204" pitchFamily="34" charset="0"/>
              </a:rPr>
              <a:t>suerte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en</a:t>
            </a:r>
            <a:r>
              <a:rPr lang="en-US" altLang="en-US" dirty="0">
                <a:latin typeface="Arial" panose="020B0604020202020204" pitchFamily="34" charset="0"/>
              </a:rPr>
              <a:t> el </a:t>
            </a:r>
            <a:r>
              <a:rPr lang="en-US" altLang="en-US" dirty="0" smtClean="0"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EXAMEN SEMESTRAL</a:t>
            </a:r>
            <a:endParaRPr lang="en-US" dirty="0"/>
          </a:p>
        </p:txBody>
      </p:sp>
      <p:pic>
        <p:nvPicPr>
          <p:cNvPr id="1026" name="Picture 2" descr="Image result for ex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40" y="2505635"/>
            <a:ext cx="5347120" cy="35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5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88952"/>
            <a:ext cx="6815669" cy="1602890"/>
          </a:xfrm>
        </p:spPr>
        <p:txBody>
          <a:bodyPr/>
          <a:lstStyle/>
          <a:p>
            <a:r>
              <a:rPr lang="en-US" b="1" dirty="0" err="1"/>
              <a:t>Repaso</a:t>
            </a:r>
            <a:r>
              <a:rPr lang="en-US" b="1" dirty="0"/>
              <a:t> para el</a:t>
            </a:r>
            <a:br>
              <a:rPr lang="en-US" b="1" dirty="0"/>
            </a:br>
            <a:r>
              <a:rPr lang="en-US" b="1" dirty="0" err="1"/>
              <a:t>Examen</a:t>
            </a:r>
            <a:r>
              <a:rPr lang="en-US" b="1" dirty="0"/>
              <a:t> </a:t>
            </a:r>
            <a:r>
              <a:rPr lang="en-US" b="1" dirty="0" err="1"/>
              <a:t>Semestral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7707" y="3539263"/>
            <a:ext cx="6150388" cy="1731984"/>
          </a:xfrm>
        </p:spPr>
        <p:txBody>
          <a:bodyPr>
            <a:normAutofit fontScale="6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err="1" smtClean="0"/>
              <a:t>Presente</a:t>
            </a:r>
            <a:r>
              <a:rPr lang="en-US" sz="3600" b="1" dirty="0" smtClean="0"/>
              <a:t> del </a:t>
            </a:r>
            <a:r>
              <a:rPr lang="en-US" sz="3600" b="1" dirty="0" err="1" smtClean="0"/>
              <a:t>Indicativo</a:t>
            </a:r>
            <a:r>
              <a:rPr lang="en-US" sz="3600" b="1" dirty="0" smtClean="0"/>
              <a:t> y </a:t>
            </a:r>
            <a:r>
              <a:rPr lang="en-US" sz="3600" b="1" dirty="0" err="1" smtClean="0"/>
              <a:t>Reflexivos</a:t>
            </a:r>
            <a:endParaRPr lang="en-US" sz="3600" b="1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err="1" smtClean="0"/>
              <a:t>Ser</a:t>
            </a:r>
            <a:r>
              <a:rPr lang="en-US" sz="3600" b="1" dirty="0" smtClean="0"/>
              <a:t> vs </a:t>
            </a:r>
            <a:r>
              <a:rPr lang="en-US" sz="3600" b="1" dirty="0" err="1" smtClean="0"/>
              <a:t>Estar</a:t>
            </a:r>
            <a:endParaRPr lang="en-US" sz="3600" b="1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/>
              <a:t>Saber vs </a:t>
            </a:r>
            <a:r>
              <a:rPr lang="en-US" sz="3600" b="1" dirty="0" err="1" smtClean="0"/>
              <a:t>Conocer</a:t>
            </a:r>
            <a:endParaRPr lang="en-US" sz="3600" b="1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/>
              <a:t>Los </a:t>
            </a:r>
            <a:r>
              <a:rPr lang="en-US" sz="3600" b="1" dirty="0" err="1" smtClean="0"/>
              <a:t>Mandatos</a:t>
            </a:r>
            <a:r>
              <a:rPr lang="en-US" sz="3600" b="1" dirty="0"/>
              <a:t>:</a:t>
            </a:r>
            <a:r>
              <a:rPr lang="en-US" sz="3600" b="1" dirty="0" smtClean="0"/>
              <a:t> </a:t>
            </a:r>
            <a:r>
              <a:rPr lang="en-US" sz="3600" b="1" dirty="0" err="1"/>
              <a:t>F</a:t>
            </a:r>
            <a:r>
              <a:rPr lang="en-US" sz="3600" b="1" dirty="0" err="1" smtClean="0"/>
              <a:t>ormales</a:t>
            </a:r>
            <a:r>
              <a:rPr lang="en-US" sz="3600" b="1" dirty="0" smtClean="0"/>
              <a:t> e </a:t>
            </a:r>
            <a:r>
              <a:rPr lang="en-US" sz="3600" b="1" dirty="0" err="1"/>
              <a:t>I</a:t>
            </a:r>
            <a:r>
              <a:rPr lang="en-US" sz="3600" b="1" dirty="0" err="1" smtClean="0"/>
              <a:t>nformales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762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Pronombres</a:t>
            </a:r>
            <a:r>
              <a:rPr lang="en-US" b="1" dirty="0" smtClean="0"/>
              <a:t> </a:t>
            </a:r>
            <a:r>
              <a:rPr lang="en-US" b="1" dirty="0" err="1" smtClean="0"/>
              <a:t>Reflexivos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558" y="2503143"/>
            <a:ext cx="2007197" cy="357492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</a:t>
            </a:r>
          </a:p>
          <a:p>
            <a:r>
              <a:rPr lang="en-US" sz="2800" b="1" dirty="0" err="1" smtClean="0"/>
              <a:t>Te</a:t>
            </a:r>
            <a:endParaRPr lang="en-US" sz="2800" b="1" dirty="0" smtClean="0"/>
          </a:p>
          <a:p>
            <a:r>
              <a:rPr lang="en-US" sz="2800" b="1" dirty="0" smtClean="0"/>
              <a:t>Se</a:t>
            </a:r>
          </a:p>
          <a:p>
            <a:r>
              <a:rPr lang="en-US" sz="2800" b="1" dirty="0" smtClean="0"/>
              <a:t>Nos</a:t>
            </a:r>
          </a:p>
          <a:p>
            <a:r>
              <a:rPr lang="en-US" sz="2800" b="1" dirty="0" err="1" smtClean="0"/>
              <a:t>Os</a:t>
            </a:r>
            <a:endParaRPr lang="en-US" sz="2800" b="1" dirty="0" smtClean="0"/>
          </a:p>
          <a:p>
            <a:r>
              <a:rPr lang="en-US" sz="2800" b="1" dirty="0" smtClean="0"/>
              <a:t>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5030" y="2503143"/>
            <a:ext cx="5766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Lavar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se</a:t>
            </a:r>
            <a:endParaRPr lang="en-US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3200" b="1" dirty="0" err="1" smtClean="0"/>
              <a:t>Yo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me</a:t>
            </a:r>
            <a:r>
              <a:rPr lang="en-US" sz="3200" b="1" dirty="0" smtClean="0"/>
              <a:t> </a:t>
            </a:r>
            <a:r>
              <a:rPr lang="en-US" sz="3200" b="1" u="sng" dirty="0" err="1" smtClean="0"/>
              <a:t>lavo</a:t>
            </a:r>
            <a:r>
              <a:rPr lang="en-US" sz="3200" b="1" dirty="0" smtClean="0"/>
              <a:t> las </a:t>
            </a:r>
            <a:r>
              <a:rPr lang="en-US" sz="3200" b="1" dirty="0" err="1" smtClean="0"/>
              <a:t>manos</a:t>
            </a:r>
            <a:r>
              <a:rPr lang="en-US" sz="3200" b="1" dirty="0" smtClean="0"/>
              <a:t>.</a:t>
            </a:r>
          </a:p>
          <a:p>
            <a:endParaRPr lang="en-US" sz="3200" b="1" dirty="0"/>
          </a:p>
          <a:p>
            <a:r>
              <a:rPr lang="en-US" sz="3200" b="1" u="sng" dirty="0" err="1" smtClean="0"/>
              <a:t>Querer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lavar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se</a:t>
            </a:r>
            <a:endParaRPr lang="en-US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3200" b="1" dirty="0" err="1" smtClean="0"/>
              <a:t>Yo</a:t>
            </a:r>
            <a:r>
              <a:rPr lang="en-US" sz="3200" b="1" dirty="0" smtClean="0"/>
              <a:t> </a:t>
            </a:r>
            <a:r>
              <a:rPr lang="en-US" sz="3200" b="1" u="sng" dirty="0" err="1" smtClean="0"/>
              <a:t>quiero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lavar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me</a:t>
            </a:r>
            <a:r>
              <a:rPr lang="en-US" sz="3200" b="1" dirty="0" smtClean="0"/>
              <a:t> las </a:t>
            </a:r>
            <a:r>
              <a:rPr lang="en-US" sz="3200" b="1" dirty="0" err="1" smtClean="0"/>
              <a:t>manos</a:t>
            </a:r>
            <a:r>
              <a:rPr lang="en-US" sz="3200" b="1" dirty="0" smtClean="0"/>
              <a:t>.</a:t>
            </a:r>
          </a:p>
          <a:p>
            <a:r>
              <a:rPr lang="en-US" sz="3200" b="1" dirty="0" err="1" smtClean="0"/>
              <a:t>Yo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me</a:t>
            </a:r>
            <a:r>
              <a:rPr lang="en-US" sz="3200" b="1" dirty="0" smtClean="0"/>
              <a:t> </a:t>
            </a:r>
            <a:r>
              <a:rPr lang="en-US" sz="3200" b="1" u="sng" dirty="0" err="1" smtClean="0"/>
              <a:t>quiero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lavar</a:t>
            </a:r>
            <a:r>
              <a:rPr lang="en-US" sz="3200" b="1" dirty="0" smtClean="0"/>
              <a:t> las </a:t>
            </a:r>
            <a:r>
              <a:rPr lang="en-US" sz="3200" b="1" dirty="0" err="1" smtClean="0"/>
              <a:t>manos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399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presente</a:t>
            </a:r>
            <a:r>
              <a:rPr lang="en-US" dirty="0" smtClean="0"/>
              <a:t> del </a:t>
            </a:r>
            <a:r>
              <a:rPr lang="en-US" dirty="0" err="1" smtClean="0"/>
              <a:t>indicativo</a:t>
            </a:r>
            <a:r>
              <a:rPr lang="en-US" dirty="0" smtClean="0"/>
              <a:t> y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reflexivos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31749" y="2815821"/>
            <a:ext cx="4187415" cy="312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2263" indent="-322263"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514350" indent="-514350">
              <a:spcBef>
                <a:spcPts val="8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s-MX" alt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Yo (desaparecer)</a:t>
            </a:r>
          </a:p>
          <a:p>
            <a:pPr marL="514350" indent="-514350">
              <a:spcBef>
                <a:spcPts val="8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s-MX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Tú (graduarse)</a:t>
            </a:r>
            <a:endParaRPr lang="es-MX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spcBef>
                <a:spcPts val="8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s-MX" alt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E</a:t>
            </a:r>
            <a:r>
              <a:rPr lang="es-MX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llos (coger)</a:t>
            </a:r>
          </a:p>
          <a:p>
            <a:pPr marL="514350" indent="-514350">
              <a:spcBef>
                <a:spcPts val="8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s-MX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Nosotros (reírse)</a:t>
            </a:r>
            <a:endParaRPr lang="es-MX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25438">
              <a:spcBef>
                <a:spcPts val="800"/>
              </a:spcBef>
              <a:buClrTx/>
              <a:buFontTx/>
              <a:buNone/>
            </a:pPr>
            <a:endParaRPr lang="es-MX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19164" y="2815821"/>
            <a:ext cx="3886200" cy="312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2263" indent="-322263"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MX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desaparezco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MX" altLang="en-US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te gradúas</a:t>
            </a:r>
            <a:endParaRPr lang="es-MX" altLang="en-US" sz="3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MX" altLang="en-US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cogen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MX" altLang="en-US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nos reímos</a:t>
            </a:r>
            <a:endParaRPr lang="es-MX" altLang="en-US" sz="3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25438">
              <a:spcBef>
                <a:spcPts val="800"/>
              </a:spcBef>
              <a:buClrTx/>
              <a:buFontTx/>
              <a:buNone/>
            </a:pPr>
            <a:endParaRPr lang="es-MX" alt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63445" y="1871822"/>
            <a:ext cx="5403868" cy="455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r>
              <a:rPr lang="en-US" altLang="en-US" sz="3500" b="1" u="sng" dirty="0">
                <a:latin typeface="Calibri" panose="020F0502020204030204" pitchFamily="34" charset="0"/>
              </a:rPr>
              <a:t> </a:t>
            </a:r>
            <a:r>
              <a:rPr lang="en-US" altLang="en-US" sz="3500" b="1" u="sng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PC-NO</a:t>
            </a:r>
            <a:r>
              <a:rPr lang="en-US" altLang="en-US" sz="3500" b="1" u="sng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altLang="en-US" sz="3500" b="1" u="sng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TE:      </a:t>
            </a:r>
            <a:endParaRPr lang="en-US" altLang="en-US" sz="3500" b="1" u="sng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8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800" dirty="0" smtClean="0">
                <a:latin typeface="Calibri" panose="020F0502020204030204" pitchFamily="34" charset="0"/>
              </a:rPr>
              <a:t>ermanent, 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en-US" altLang="en-US" sz="2800" dirty="0" smtClean="0">
                <a:latin typeface="Calibri" panose="020F0502020204030204" pitchFamily="34" charset="0"/>
              </a:rPr>
              <a:t>haracteristic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hangingPunct="1">
              <a:lnSpc>
                <a:spcPct val="8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N</a:t>
            </a:r>
            <a:r>
              <a:rPr lang="en-US" altLang="en-US" sz="2800" dirty="0">
                <a:latin typeface="Calibri" panose="020F0502020204030204" pitchFamily="34" charset="0"/>
              </a:rPr>
              <a:t>ationality</a:t>
            </a:r>
          </a:p>
          <a:p>
            <a:pPr hangingPunct="1">
              <a:lnSpc>
                <a:spcPct val="8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O</a:t>
            </a:r>
            <a:r>
              <a:rPr lang="en-US" altLang="en-US" sz="2800" dirty="0">
                <a:latin typeface="Calibri" panose="020F0502020204030204" pitchFamily="34" charset="0"/>
              </a:rPr>
              <a:t>rigin/Occupation</a:t>
            </a:r>
          </a:p>
          <a:p>
            <a:pPr hangingPunct="1">
              <a:lnSpc>
                <a:spcPct val="8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lang="en-US" altLang="en-US" sz="2800" dirty="0" smtClean="0">
                <a:latin typeface="Calibri" panose="020F0502020204030204" pitchFamily="34" charset="0"/>
              </a:rPr>
              <a:t>ime, 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en-US" altLang="en-US" sz="2800" dirty="0" smtClean="0">
                <a:latin typeface="Calibri" panose="020F0502020204030204" pitchFamily="34" charset="0"/>
              </a:rPr>
              <a:t>quation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+</a:t>
            </a:r>
          </a:p>
          <a:p>
            <a:pPr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Date</a:t>
            </a:r>
          </a:p>
          <a:p>
            <a:pPr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Religious or political affiliation</a:t>
            </a:r>
          </a:p>
          <a:p>
            <a:pPr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Possession</a:t>
            </a:r>
          </a:p>
          <a:p>
            <a:pPr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Relationships &amp; Special Events (</a:t>
            </a:r>
            <a:r>
              <a:rPr lang="en-US" altLang="en-US" sz="2800" dirty="0" err="1">
                <a:latin typeface="Calibri" panose="020F0502020204030204" pitchFamily="34" charset="0"/>
              </a:rPr>
              <a:t>en</a:t>
            </a:r>
            <a:r>
              <a:rPr lang="en-US" altLang="en-US" sz="28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46837" y="1701856"/>
            <a:ext cx="4931156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16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875"/>
              </a:spcBef>
            </a:pPr>
            <a:r>
              <a:rPr lang="en-US" altLang="en-US" sz="3500" b="1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True Love Forever </a:t>
            </a:r>
            <a:r>
              <a:rPr lang="en-US" altLang="en-US" sz="3500" b="1" u="sng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Hopefully</a:t>
            </a:r>
            <a:r>
              <a:rPr lang="en-US" altLang="en-US" sz="35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  <a:endParaRPr lang="en-US" altLang="en-US" sz="35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875"/>
              </a:spcBef>
            </a:pP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lang="en-US" altLang="en-US" sz="2800" dirty="0">
                <a:latin typeface="Calibri" panose="020F0502020204030204" pitchFamily="34" charset="0"/>
              </a:rPr>
              <a:t>emporarily</a:t>
            </a:r>
          </a:p>
          <a:p>
            <a:pPr hangingPunct="1">
              <a:lnSpc>
                <a:spcPct val="100000"/>
              </a:lnSpc>
              <a:spcBef>
                <a:spcPts val="875"/>
              </a:spcBef>
            </a:pP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L</a:t>
            </a:r>
            <a:r>
              <a:rPr lang="en-US" altLang="en-US" sz="2800" dirty="0">
                <a:latin typeface="Calibri" panose="020F0502020204030204" pitchFamily="34" charset="0"/>
              </a:rPr>
              <a:t>ocation (geographical, physical)</a:t>
            </a:r>
          </a:p>
          <a:p>
            <a:pPr hangingPunct="1">
              <a:lnSpc>
                <a:spcPct val="100000"/>
              </a:lnSpc>
              <a:spcBef>
                <a:spcPts val="875"/>
              </a:spcBef>
            </a:pP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800" dirty="0">
                <a:latin typeface="Calibri" panose="020F0502020204030204" pitchFamily="34" charset="0"/>
              </a:rPr>
              <a:t>eelings(emotions, state, conditions)</a:t>
            </a:r>
          </a:p>
          <a:p>
            <a:pPr hangingPunct="1">
              <a:lnSpc>
                <a:spcPct val="100000"/>
              </a:lnSpc>
              <a:spcBef>
                <a:spcPts val="875"/>
              </a:spcBef>
            </a:pP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H</a:t>
            </a:r>
            <a:r>
              <a:rPr lang="en-US" altLang="en-US" sz="2800" dirty="0" smtClean="0">
                <a:latin typeface="Calibri" panose="020F0502020204030204" pitchFamily="34" charset="0"/>
              </a:rPr>
              <a:t>ealth</a:t>
            </a:r>
          </a:p>
          <a:p>
            <a:pPr hangingPunct="1">
              <a:lnSpc>
                <a:spcPct val="100000"/>
              </a:lnSpc>
              <a:spcBef>
                <a:spcPts val="875"/>
              </a:spcBef>
            </a:pPr>
            <a:r>
              <a:rPr lang="en-US" altLang="en-US" sz="2800" dirty="0" smtClean="0">
                <a:latin typeface="Calibri" panose="020F0502020204030204" pitchFamily="34" charset="0"/>
              </a:rPr>
              <a:t>+</a:t>
            </a:r>
          </a:p>
          <a:p>
            <a:pPr hangingPunct="1">
              <a:lnSpc>
                <a:spcPct val="100000"/>
              </a:lnSpc>
              <a:spcBef>
                <a:spcPts val="875"/>
              </a:spcBef>
            </a:pPr>
            <a:r>
              <a:rPr lang="en-US" altLang="en-US" sz="2800" dirty="0" smtClean="0">
                <a:latin typeface="Calibri" panose="020F0502020204030204" pitchFamily="34" charset="0"/>
              </a:rPr>
              <a:t>Gerund (</a:t>
            </a:r>
            <a:r>
              <a:rPr lang="en-US" altLang="en-US" sz="2800" dirty="0" err="1" smtClean="0">
                <a:latin typeface="Calibri" panose="020F0502020204030204" pitchFamily="34" charset="0"/>
              </a:rPr>
              <a:t>ando</a:t>
            </a:r>
            <a:r>
              <a:rPr lang="en-US" altLang="en-US" sz="2800" dirty="0" smtClean="0">
                <a:latin typeface="Calibri" panose="020F0502020204030204" pitchFamily="34" charset="0"/>
              </a:rPr>
              <a:t>/</a:t>
            </a:r>
            <a:r>
              <a:rPr lang="en-US" altLang="en-US" sz="2800" dirty="0" err="1" smtClean="0">
                <a:latin typeface="Calibri" panose="020F0502020204030204" pitchFamily="34" charset="0"/>
              </a:rPr>
              <a:t>iendo</a:t>
            </a:r>
            <a:r>
              <a:rPr lang="en-US" altLang="en-US" sz="2800" dirty="0" smtClean="0">
                <a:latin typeface="Calibri" panose="020F0502020204030204" pitchFamily="34" charset="0"/>
              </a:rPr>
              <a:t>)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ts val="875"/>
              </a:spcBef>
              <a:buClrTx/>
              <a:buFontTx/>
              <a:buNone/>
            </a:pPr>
            <a:endParaRPr lang="en-US" altLang="en-US" sz="35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369" y="882127"/>
            <a:ext cx="2796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SER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46837" y="704466"/>
            <a:ext cx="2796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ESTAR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625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Ser</a:t>
            </a:r>
            <a:r>
              <a:rPr lang="en-US" b="1" dirty="0" smtClean="0"/>
              <a:t> vs </a:t>
            </a:r>
            <a:r>
              <a:rPr lang="en-US" b="1" dirty="0" err="1" smtClean="0"/>
              <a:t>Estar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2" y="2567688"/>
            <a:ext cx="9601196" cy="368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s-ES" sz="3200" dirty="0" smtClean="0"/>
              <a:t>La fiesta del </a:t>
            </a:r>
            <a:r>
              <a:rPr lang="es-ES" sz="3200" dirty="0" err="1" smtClean="0"/>
              <a:t>prom</a:t>
            </a:r>
            <a:r>
              <a:rPr lang="es-ES" sz="3200" dirty="0" smtClean="0"/>
              <a:t> </a:t>
            </a:r>
            <a:r>
              <a:rPr lang="es-ES" sz="3200" b="1" dirty="0" smtClean="0"/>
              <a:t>__________</a:t>
            </a:r>
            <a:r>
              <a:rPr lang="es-ES" sz="3200" dirty="0" smtClean="0"/>
              <a:t> en el gimnasio de Jackson este año.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s-ES_tradnl" sz="3200" dirty="0" smtClean="0"/>
              <a:t>Los estudiantes _____________ haciendo una práctica.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s-ES_tradnl" sz="3200" dirty="0"/>
              <a:t>Nosotros _____________cansados</a:t>
            </a:r>
            <a:r>
              <a:rPr lang="es-ES_tradnl" sz="3200" dirty="0" smtClean="0"/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s-ES_tradnl" sz="3200" dirty="0" smtClean="0"/>
              <a:t>La Sra. </a:t>
            </a:r>
            <a:r>
              <a:rPr lang="es-ES_tradnl" sz="3200" dirty="0" err="1" smtClean="0"/>
              <a:t>Dria</a:t>
            </a:r>
            <a:r>
              <a:rPr lang="es-ES_tradnl" sz="3200" dirty="0" smtClean="0"/>
              <a:t> y la Sra. Muñoz _____________ profesoras.</a:t>
            </a:r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52913" y="2470870"/>
            <a:ext cx="167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es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6523" y="3646263"/>
            <a:ext cx="167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están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8636" y="4251117"/>
            <a:ext cx="183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estamos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1082" y="4897448"/>
            <a:ext cx="167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son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Saber vs </a:t>
            </a:r>
            <a:r>
              <a:rPr lang="en-US" b="1" dirty="0" err="1" smtClean="0"/>
              <a:t>Conocer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371" y="2556932"/>
            <a:ext cx="387902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Saber: </a:t>
            </a:r>
          </a:p>
          <a:p>
            <a:r>
              <a:rPr lang="en-US" sz="3200" b="1" dirty="0"/>
              <a:t>fact</a:t>
            </a:r>
          </a:p>
          <a:p>
            <a:r>
              <a:rPr lang="en-US" sz="3200" b="1" dirty="0"/>
              <a:t>information</a:t>
            </a:r>
          </a:p>
          <a:p>
            <a:r>
              <a:rPr lang="en-US" sz="3200" b="1" dirty="0"/>
              <a:t>know how (to know things by heart)</a:t>
            </a:r>
            <a:endParaRPr lang="en-US" sz="3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1919" y="2530140"/>
            <a:ext cx="387902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b="1" dirty="0" err="1" smtClean="0"/>
              <a:t>Conocer</a:t>
            </a:r>
            <a:r>
              <a:rPr lang="en-US" sz="4000" b="1" dirty="0" smtClean="0"/>
              <a:t>: </a:t>
            </a:r>
          </a:p>
          <a:p>
            <a:r>
              <a:rPr lang="en-US" sz="3200" b="1" dirty="0" smtClean="0"/>
              <a:t>Person (be familiar with someone)</a:t>
            </a:r>
          </a:p>
          <a:p>
            <a:r>
              <a:rPr lang="en-US" sz="3200" b="1" dirty="0" smtClean="0"/>
              <a:t>place</a:t>
            </a:r>
          </a:p>
          <a:p>
            <a:r>
              <a:rPr lang="en-US" sz="3200" b="1" dirty="0" smtClean="0"/>
              <a:t>thing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821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Saber vs </a:t>
            </a:r>
            <a:r>
              <a:rPr lang="en-US" b="1" dirty="0" err="1" smtClean="0"/>
              <a:t>Conocer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10129220" cy="368250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9"/>
            </a:pPr>
            <a:r>
              <a:rPr lang="es-ES" sz="3600" dirty="0"/>
              <a:t>Mi hermano no </a:t>
            </a:r>
            <a:r>
              <a:rPr lang="es-ES" sz="3600" b="1" dirty="0"/>
              <a:t>__________</a:t>
            </a:r>
            <a:r>
              <a:rPr lang="es-ES" sz="3600" dirty="0"/>
              <a:t> nadar</a:t>
            </a:r>
            <a:r>
              <a:rPr lang="es-ES" dirty="0" smtClean="0"/>
              <a:t>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s-ES" sz="3200" dirty="0"/>
              <a:t>Mi familia y yo vamos a </a:t>
            </a:r>
            <a:r>
              <a:rPr lang="es-ES" sz="3200" b="1" dirty="0"/>
              <a:t>__________</a:t>
            </a:r>
            <a:r>
              <a:rPr lang="es-ES" sz="3200" dirty="0"/>
              <a:t> esa ciudad algún día, pero no  </a:t>
            </a:r>
            <a:r>
              <a:rPr lang="es-ES" sz="3200" b="1" dirty="0" smtClean="0"/>
              <a:t>__________ </a:t>
            </a:r>
            <a:r>
              <a:rPr lang="es-ES" sz="3200" dirty="0"/>
              <a:t>cuándo</a:t>
            </a:r>
            <a:r>
              <a:rPr lang="es-ES" sz="3200" dirty="0" smtClean="0"/>
              <a:t>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s-ES" sz="3200" dirty="0"/>
              <a:t>Los estudiantes no </a:t>
            </a:r>
            <a:r>
              <a:rPr lang="es-ES" sz="3200" b="1" dirty="0"/>
              <a:t>__________</a:t>
            </a:r>
            <a:r>
              <a:rPr lang="es-ES" sz="3200" dirty="0"/>
              <a:t> donde está </a:t>
            </a:r>
            <a:r>
              <a:rPr lang="es-ES" sz="3200" i="1" dirty="0"/>
              <a:t>Machu </a:t>
            </a:r>
            <a:r>
              <a:rPr lang="es-ES" sz="3200" i="1" dirty="0" smtClean="0"/>
              <a:t>Picchu.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s-ES" sz="3200" dirty="0" smtClean="0"/>
              <a:t>Yo no </a:t>
            </a:r>
            <a:r>
              <a:rPr lang="es-ES" sz="3200" b="1" dirty="0" smtClean="0"/>
              <a:t>__________</a:t>
            </a:r>
            <a:r>
              <a:rPr lang="es-ES" sz="3200" dirty="0" smtClean="0"/>
              <a:t> bien la geografía de EE.UU.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76858" y="2470870"/>
            <a:ext cx="167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sabe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9889" y="3190026"/>
            <a:ext cx="204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conocer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967" y="3654310"/>
            <a:ext cx="197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sabemos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0490" y="4318739"/>
            <a:ext cx="167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saben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1617" y="4965070"/>
            <a:ext cx="186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conozco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8490" y="975360"/>
            <a:ext cx="1083295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8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Mandato</a:t>
            </a:r>
            <a:r>
              <a:rPr lang="en-US" altLang="en-US" sz="3800" dirty="0" smtClean="0">
                <a:solidFill>
                  <a:schemeClr val="tx2"/>
                </a:solidFill>
                <a:latin typeface="Arial" panose="020B0604020202020204" pitchFamily="34" charset="0"/>
              </a:rPr>
              <a:t> Formal </a:t>
            </a:r>
            <a:r>
              <a:rPr lang="en-US" altLang="en-US" sz="3800" dirty="0" err="1">
                <a:solidFill>
                  <a:schemeClr val="tx2"/>
                </a:solidFill>
                <a:latin typeface="Arial" panose="020B0604020202020204" pitchFamily="34" charset="0"/>
              </a:rPr>
              <a:t>Ud</a:t>
            </a:r>
            <a:r>
              <a:rPr lang="en-US" altLang="en-US" sz="3800" dirty="0">
                <a:solidFill>
                  <a:schemeClr val="tx2"/>
                </a:solidFill>
                <a:latin typeface="Arial" panose="020B0604020202020204" pitchFamily="34" charset="0"/>
              </a:rPr>
              <a:t>. +/- </a:t>
            </a:r>
            <a:r>
              <a:rPr lang="en-US" altLang="en-US" sz="3800" dirty="0" smtClean="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en-US" altLang="en-US" sz="38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Tu</a:t>
            </a:r>
            <a:r>
              <a:rPr lang="en-US" altLang="en-US" sz="3800" dirty="0" smtClean="0">
                <a:solidFill>
                  <a:schemeClr val="tx2"/>
                </a:solidFill>
                <a:latin typeface="Arial" panose="020B0604020202020204" pitchFamily="34" charset="0"/>
              </a:rPr>
              <a:t>-, </a:t>
            </a:r>
            <a:r>
              <a:rPr lang="en-US" altLang="en-US" sz="38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Uds</a:t>
            </a:r>
            <a:r>
              <a:rPr lang="en-US" altLang="en-US" sz="3800" dirty="0" smtClean="0">
                <a:solidFill>
                  <a:schemeClr val="tx2"/>
                </a:solidFill>
                <a:latin typeface="Arial" panose="020B0604020202020204" pitchFamily="34" charset="0"/>
              </a:rPr>
              <a:t>+/-, </a:t>
            </a:r>
            <a:r>
              <a:rPr lang="en-US" altLang="en-US" sz="38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Nosotros</a:t>
            </a:r>
            <a:r>
              <a:rPr lang="en-US" altLang="en-US" sz="3800" dirty="0" smtClean="0">
                <a:solidFill>
                  <a:schemeClr val="tx2"/>
                </a:solidFill>
                <a:latin typeface="Arial" panose="020B0604020202020204" pitchFamily="34" charset="0"/>
              </a:rPr>
              <a:t>+/-)</a:t>
            </a:r>
            <a:endParaRPr lang="en-US" altLang="en-US" sz="3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54249" y="2431228"/>
            <a:ext cx="10015370" cy="12263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36550" fontAlgn="base">
              <a:spcBef>
                <a:spcPts val="800"/>
              </a:spcBef>
              <a:spcAft>
                <a:spcPct val="0"/>
              </a:spcAft>
              <a:buSzPct val="80000"/>
              <a:buNone/>
              <a:tabLst>
                <a:tab pos="342900" algn="l"/>
                <a:tab pos="1887538" algn="l"/>
                <a:tab pos="2171700" algn="l"/>
                <a:tab pos="2628900" algn="l"/>
                <a:tab pos="514350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en-US" altLang="en-US" sz="3200" dirty="0" err="1">
                <a:latin typeface="Arial" panose="020B0604020202020204" pitchFamily="34" charset="0"/>
              </a:rPr>
              <a:t>Formación</a:t>
            </a:r>
            <a:r>
              <a:rPr lang="en-US" altLang="en-US" sz="3200" dirty="0">
                <a:latin typeface="Arial" panose="020B0604020202020204" pitchFamily="34" charset="0"/>
              </a:rPr>
              <a:t>: </a:t>
            </a:r>
            <a:r>
              <a:rPr lang="en-US" altLang="en-US" sz="3200" u="sng" dirty="0">
                <a:latin typeface="Arial" panose="020B0604020202020204" pitchFamily="34" charset="0"/>
              </a:rPr>
              <a:t>3 	</a:t>
            </a:r>
            <a:r>
              <a:rPr lang="en-US" altLang="en-US" sz="3200" u="sng" dirty="0" err="1">
                <a:latin typeface="Arial" panose="020B0604020202020204" pitchFamily="34" charset="0"/>
              </a:rPr>
              <a:t>pasos</a:t>
            </a:r>
            <a:r>
              <a:rPr lang="en-US" altLang="en-US" sz="3200" dirty="0">
                <a:latin typeface="Arial" panose="020B0604020202020204" pitchFamily="34" charset="0"/>
              </a:rPr>
              <a:t>:</a:t>
            </a:r>
          </a:p>
          <a:p>
            <a:pPr marL="342900" indent="-336550" fontAlgn="base">
              <a:spcBef>
                <a:spcPts val="800"/>
              </a:spcBef>
              <a:spcAft>
                <a:spcPct val="0"/>
              </a:spcAft>
              <a:buSzPct val="80000"/>
              <a:buNone/>
              <a:tabLst>
                <a:tab pos="342900" algn="l"/>
                <a:tab pos="1887538" algn="l"/>
                <a:tab pos="2171700" algn="l"/>
                <a:tab pos="2628900" algn="l"/>
                <a:tab pos="514350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en-US" altLang="en-US" sz="3200" dirty="0">
                <a:latin typeface="Arial" panose="020B0604020202020204" pitchFamily="34" charset="0"/>
              </a:rPr>
              <a:t>			</a:t>
            </a:r>
            <a:endParaRPr lang="en-US" altLang="en-US" sz="3200" dirty="0" smtClean="0">
              <a:latin typeface="Arial" panose="020B0604020202020204" pitchFamily="34" charset="0"/>
            </a:endParaRPr>
          </a:p>
          <a:p>
            <a:pPr marL="342900" indent="-336550" fontAlgn="base">
              <a:spcBef>
                <a:spcPts val="800"/>
              </a:spcBef>
              <a:spcAft>
                <a:spcPct val="0"/>
              </a:spcAft>
              <a:buSzPct val="80000"/>
              <a:buNone/>
              <a:tabLst>
                <a:tab pos="342900" algn="l"/>
                <a:tab pos="1887538" algn="l"/>
                <a:tab pos="2171700" algn="l"/>
                <a:tab pos="2628900" algn="l"/>
                <a:tab pos="514350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en-US" altLang="en-US" sz="3200" dirty="0">
              <a:latin typeface="Arial" panose="020B0604020202020204" pitchFamily="34" charset="0"/>
            </a:endParaRPr>
          </a:p>
          <a:p>
            <a:pPr marL="342900" indent="-336550" fontAlgn="base">
              <a:spcBef>
                <a:spcPts val="800"/>
              </a:spcBef>
              <a:spcAft>
                <a:spcPct val="0"/>
              </a:spcAft>
              <a:buSzPct val="80000"/>
              <a:buNone/>
              <a:tabLst>
                <a:tab pos="342900" algn="l"/>
                <a:tab pos="1887538" algn="l"/>
                <a:tab pos="2171700" algn="l"/>
                <a:tab pos="2628900" algn="l"/>
                <a:tab pos="514350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en-US" altLang="en-US" sz="3200" dirty="0" smtClean="0">
              <a:latin typeface="Arial" panose="020B060402020202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2FB7-3BCA-4302-8A11-6E9E5880BCD7}" type="datetimeFigureOut">
              <a:rPr lang="en-US"/>
              <a:pPr/>
              <a:t>12/12/2016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023485" y="2472660"/>
            <a:ext cx="445400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6550" fontAlgn="base">
              <a:spcBef>
                <a:spcPts val="800"/>
              </a:spcBef>
              <a:spcAft>
                <a:spcPct val="0"/>
              </a:spcAft>
              <a:buSzPct val="80000"/>
              <a:buNone/>
              <a:tabLst>
                <a:tab pos="342900" algn="l"/>
                <a:tab pos="1887538" algn="l"/>
                <a:tab pos="2171700" algn="l"/>
                <a:tab pos="2628900" algn="l"/>
                <a:tab pos="514350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en-US" altLang="en-US" sz="3200" dirty="0">
                <a:latin typeface="Arial" panose="020B0604020202020204" pitchFamily="34" charset="0"/>
              </a:rPr>
              <a:t>1. </a:t>
            </a:r>
            <a:r>
              <a:rPr lang="en-US" altLang="en-US" sz="3200" dirty="0" err="1">
                <a:latin typeface="Arial" panose="020B0604020202020204" pitchFamily="34" charset="0"/>
              </a:rPr>
              <a:t>Yo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presente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 marL="342900" indent="-336550" fontAlgn="base">
              <a:spcBef>
                <a:spcPts val="800"/>
              </a:spcBef>
              <a:spcAft>
                <a:spcPct val="0"/>
              </a:spcAft>
              <a:buSzPct val="80000"/>
              <a:buNone/>
              <a:tabLst>
                <a:tab pos="342900" algn="l"/>
                <a:tab pos="1887538" algn="l"/>
                <a:tab pos="2171700" algn="l"/>
                <a:tab pos="2628900" algn="l"/>
                <a:tab pos="514350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en-US" altLang="en-US" sz="3200" dirty="0" smtClean="0">
                <a:latin typeface="Arial" panose="020B0604020202020204" pitchFamily="34" charset="0"/>
              </a:rPr>
              <a:t>2</a:t>
            </a:r>
            <a:r>
              <a:rPr lang="en-US" altLang="en-US" sz="3200" dirty="0">
                <a:latin typeface="Arial" panose="020B0604020202020204" pitchFamily="34" charset="0"/>
              </a:rPr>
              <a:t>. </a:t>
            </a:r>
            <a:r>
              <a:rPr lang="en-US" altLang="en-US" sz="3200" dirty="0" err="1">
                <a:latin typeface="Arial" panose="020B0604020202020204" pitchFamily="34" charset="0"/>
              </a:rPr>
              <a:t>quitamos</a:t>
            </a:r>
            <a:r>
              <a:rPr lang="en-US" altLang="en-US" sz="3200" dirty="0">
                <a:latin typeface="Arial" panose="020B0604020202020204" pitchFamily="34" charset="0"/>
              </a:rPr>
              <a:t> la -o</a:t>
            </a:r>
          </a:p>
          <a:p>
            <a:pPr marL="342900" indent="-336550" fontAlgn="base">
              <a:spcBef>
                <a:spcPts val="800"/>
              </a:spcBef>
              <a:spcAft>
                <a:spcPct val="0"/>
              </a:spcAft>
              <a:buSzPct val="80000"/>
              <a:buNone/>
              <a:tabLst>
                <a:tab pos="342900" algn="l"/>
                <a:tab pos="1887538" algn="l"/>
                <a:tab pos="2171700" algn="l"/>
                <a:tab pos="2628900" algn="l"/>
                <a:tab pos="514350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en-US" altLang="en-US" sz="3200" dirty="0" smtClean="0">
                <a:latin typeface="Arial" panose="020B0604020202020204" pitchFamily="34" charset="0"/>
              </a:rPr>
              <a:t>3</a:t>
            </a:r>
            <a:r>
              <a:rPr lang="en-US" altLang="en-US" sz="3200" dirty="0">
                <a:latin typeface="Arial" panose="020B0604020202020204" pitchFamily="34" charset="0"/>
              </a:rPr>
              <a:t>. </a:t>
            </a:r>
            <a:r>
              <a:rPr lang="en-US" altLang="en-US" sz="3200" dirty="0" err="1">
                <a:latin typeface="Arial" panose="020B0604020202020204" pitchFamily="34" charset="0"/>
              </a:rPr>
              <a:t>Ar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</a:rPr>
              <a:t>      e (</a:t>
            </a:r>
            <a:r>
              <a:rPr lang="en-US" altLang="en-US" sz="3200" dirty="0" err="1" smtClean="0">
                <a:latin typeface="Arial" panose="020B0604020202020204" pitchFamily="34" charset="0"/>
              </a:rPr>
              <a:t>en</a:t>
            </a:r>
            <a:r>
              <a:rPr lang="en-US" altLang="en-US" sz="3200" dirty="0" smtClean="0">
                <a:latin typeface="Arial" panose="020B0604020202020204" pitchFamily="34" charset="0"/>
              </a:rPr>
              <a:t>, </a:t>
            </a:r>
            <a:r>
              <a:rPr lang="en-US" altLang="en-US" sz="3200" dirty="0" err="1" smtClean="0">
                <a:latin typeface="Arial" panose="020B0604020202020204" pitchFamily="34" charset="0"/>
              </a:rPr>
              <a:t>emos</a:t>
            </a:r>
            <a:r>
              <a:rPr lang="en-US" altLang="en-US" sz="3200" dirty="0" smtClean="0">
                <a:latin typeface="Arial" panose="020B0604020202020204" pitchFamily="34" charset="0"/>
              </a:rPr>
              <a:t>)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 marL="342900" indent="-336550" fontAlgn="base">
              <a:spcBef>
                <a:spcPts val="800"/>
              </a:spcBef>
              <a:spcAft>
                <a:spcPct val="0"/>
              </a:spcAft>
              <a:buSzPct val="80000"/>
              <a:buNone/>
              <a:tabLst>
                <a:tab pos="342900" algn="l"/>
                <a:tab pos="1887538" algn="l"/>
                <a:tab pos="2171700" algn="l"/>
                <a:tab pos="2628900" algn="l"/>
                <a:tab pos="514350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en-US" altLang="en-US" sz="3200" dirty="0" smtClean="0">
                <a:latin typeface="Arial" panose="020B0604020202020204" pitchFamily="34" charset="0"/>
              </a:rPr>
              <a:t>    </a:t>
            </a:r>
            <a:r>
              <a:rPr lang="en-US" altLang="en-US" sz="3200" dirty="0" err="1" smtClean="0">
                <a:latin typeface="Arial" panose="020B0604020202020204" pitchFamily="34" charset="0"/>
              </a:rPr>
              <a:t>Er</a:t>
            </a:r>
            <a:r>
              <a:rPr lang="en-US" altLang="en-US" sz="3200" dirty="0" smtClean="0">
                <a:latin typeface="Arial" panose="020B0604020202020204" pitchFamily="34" charset="0"/>
              </a:rPr>
              <a:t>/</a:t>
            </a:r>
            <a:r>
              <a:rPr lang="en-US" altLang="en-US" sz="3200" dirty="0" err="1" smtClean="0">
                <a:latin typeface="Arial" panose="020B0604020202020204" pitchFamily="34" charset="0"/>
              </a:rPr>
              <a:t>Ir</a:t>
            </a:r>
            <a:r>
              <a:rPr lang="en-US" altLang="en-US" sz="3200" dirty="0" smtClean="0">
                <a:latin typeface="Arial" panose="020B0604020202020204" pitchFamily="34" charset="0"/>
              </a:rPr>
              <a:t>    a (an, </a:t>
            </a:r>
            <a:r>
              <a:rPr lang="en-US" altLang="en-US" sz="3200" dirty="0" err="1" smtClean="0">
                <a:latin typeface="Arial" panose="020B0604020202020204" pitchFamily="34" charset="0"/>
              </a:rPr>
              <a:t>amos</a:t>
            </a:r>
            <a:r>
              <a:rPr lang="en-US" altLang="en-US" sz="3200" dirty="0" smtClean="0">
                <a:latin typeface="Arial" panose="020B0604020202020204" pitchFamily="34" charset="0"/>
              </a:rPr>
              <a:t>)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4249" y="4808058"/>
            <a:ext cx="10101431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6550" fontAlgn="base">
              <a:spcBef>
                <a:spcPts val="800"/>
              </a:spcBef>
              <a:spcAft>
                <a:spcPct val="0"/>
              </a:spcAft>
              <a:buSzPct val="80000"/>
              <a:buNone/>
              <a:tabLst>
                <a:tab pos="342900" algn="l"/>
                <a:tab pos="1887538" algn="l"/>
                <a:tab pos="2171700" algn="l"/>
                <a:tab pos="2628900" algn="l"/>
                <a:tab pos="514350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en-US" altLang="en-US" sz="3200" u="sng" dirty="0" err="1">
                <a:latin typeface="Arial" panose="020B0604020202020204" pitchFamily="34" charset="0"/>
              </a:rPr>
              <a:t>Irregules</a:t>
            </a:r>
            <a:r>
              <a:rPr lang="en-US" altLang="en-US" sz="3200" dirty="0">
                <a:latin typeface="Arial" panose="020B0604020202020204" pitchFamily="34" charset="0"/>
              </a:rPr>
              <a:t>: 	</a:t>
            </a:r>
            <a:endParaRPr lang="en-US" altLang="en-US" sz="3200" dirty="0" smtClean="0">
              <a:latin typeface="Arial" panose="020B0604020202020204" pitchFamily="34" charset="0"/>
            </a:endParaRPr>
          </a:p>
          <a:p>
            <a:pPr marL="342900" indent="-336550" fontAlgn="base">
              <a:spcBef>
                <a:spcPts val="800"/>
              </a:spcBef>
              <a:spcAft>
                <a:spcPct val="0"/>
              </a:spcAft>
              <a:buSzPct val="80000"/>
              <a:buNone/>
              <a:tabLst>
                <a:tab pos="342900" algn="l"/>
                <a:tab pos="1887538" algn="l"/>
                <a:tab pos="2171700" algn="l"/>
                <a:tab pos="2628900" algn="l"/>
                <a:tab pos="514350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en-US" altLang="en-US" sz="3200" dirty="0" smtClean="0">
                <a:latin typeface="Arial" panose="020B0604020202020204" pitchFamily="34" charset="0"/>
              </a:rPr>
              <a:t>DISHES </a:t>
            </a:r>
            <a:r>
              <a:rPr lang="en-US" altLang="en-US" sz="3200" dirty="0">
                <a:latin typeface="Arial" panose="020B0604020202020204" pitchFamily="34" charset="0"/>
              </a:rPr>
              <a:t>		(</a:t>
            </a:r>
            <a:r>
              <a:rPr lang="en-US" altLang="en-US" sz="3200" dirty="0" err="1">
                <a:latin typeface="Arial" panose="020B0604020202020204" pitchFamily="34" charset="0"/>
              </a:rPr>
              <a:t>dé</a:t>
            </a:r>
            <a:r>
              <a:rPr lang="en-US" altLang="en-US" sz="3200" dirty="0">
                <a:latin typeface="Arial" panose="020B0604020202020204" pitchFamily="34" charset="0"/>
              </a:rPr>
              <a:t>, </a:t>
            </a:r>
            <a:r>
              <a:rPr lang="en-US" altLang="en-US" sz="3200" dirty="0" err="1">
                <a:latin typeface="Arial" panose="020B0604020202020204" pitchFamily="34" charset="0"/>
              </a:rPr>
              <a:t>vaya</a:t>
            </a:r>
            <a:r>
              <a:rPr lang="en-US" altLang="en-US" sz="3200" dirty="0">
                <a:latin typeface="Arial" panose="020B0604020202020204" pitchFamily="34" charset="0"/>
              </a:rPr>
              <a:t>, sea, </a:t>
            </a:r>
            <a:r>
              <a:rPr lang="en-US" altLang="en-US" sz="3200" dirty="0" err="1">
                <a:latin typeface="Arial" panose="020B0604020202020204" pitchFamily="34" charset="0"/>
              </a:rPr>
              <a:t>haya</a:t>
            </a:r>
            <a:r>
              <a:rPr lang="en-US" altLang="en-US" sz="3200" dirty="0">
                <a:latin typeface="Arial" panose="020B0604020202020204" pitchFamily="34" charset="0"/>
              </a:rPr>
              <a:t>, </a:t>
            </a:r>
            <a:r>
              <a:rPr lang="en-US" altLang="en-US" sz="3200" dirty="0" err="1">
                <a:latin typeface="Arial" panose="020B0604020202020204" pitchFamily="34" charset="0"/>
              </a:rPr>
              <a:t>esté</a:t>
            </a:r>
            <a:r>
              <a:rPr lang="en-US" altLang="en-US" sz="3200" dirty="0">
                <a:latin typeface="Arial" panose="020B0604020202020204" pitchFamily="34" charset="0"/>
              </a:rPr>
              <a:t>, </a:t>
            </a:r>
            <a:r>
              <a:rPr lang="en-US" altLang="en-US" sz="3200" dirty="0" err="1">
                <a:latin typeface="Arial" panose="020B0604020202020204" pitchFamily="34" charset="0"/>
              </a:rPr>
              <a:t>sepa</a:t>
            </a:r>
            <a:r>
              <a:rPr lang="en-US" altLang="en-US" sz="3200" dirty="0">
                <a:latin typeface="Arial" panose="020B0604020202020204" pitchFamily="34" charset="0"/>
              </a:rPr>
              <a:t>)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64715" y="5637007"/>
            <a:ext cx="473337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115722" y="3898775"/>
            <a:ext cx="532504" cy="135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419626" y="4473432"/>
            <a:ext cx="317350" cy="148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4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248</TotalTime>
  <Words>464</Words>
  <Application>Microsoft Office PowerPoint</Application>
  <PresentationFormat>Widescreen</PresentationFormat>
  <Paragraphs>171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SimSun</vt:lpstr>
      <vt:lpstr>Arial</vt:lpstr>
      <vt:lpstr>Calibri</vt:lpstr>
      <vt:lpstr>Garamond</vt:lpstr>
      <vt:lpstr>Verdana</vt:lpstr>
      <vt:lpstr>Organic</vt:lpstr>
      <vt:lpstr>PowerPoint Presentation</vt:lpstr>
      <vt:lpstr>Repaso para el Examen Semestral</vt:lpstr>
      <vt:lpstr>Pronombres Reflexivos</vt:lpstr>
      <vt:lpstr>El presente del indicativo y los reflexivos</vt:lpstr>
      <vt:lpstr>PowerPoint Presentation</vt:lpstr>
      <vt:lpstr>Ser vs Estar</vt:lpstr>
      <vt:lpstr>Saber vs Conocer</vt:lpstr>
      <vt:lpstr>Saber vs Conocer</vt:lpstr>
      <vt:lpstr>Mandato Formal Ud. +/- (Tu-, Uds+/-, Nosotros+/-)</vt:lpstr>
      <vt:lpstr>Reglas de los mandatos formales</vt:lpstr>
      <vt:lpstr>Tú afirmativo</vt:lpstr>
      <vt:lpstr>Mandato formal singular afirmativo: Ud.+</vt:lpstr>
      <vt:lpstr>Mandato formal plural negativo: Uds.-</vt:lpstr>
      <vt:lpstr>Mandato informal singular negativo: Tú-</vt:lpstr>
      <vt:lpstr>Mandato informal singular afirmativo: Tú+</vt:lpstr>
      <vt:lpstr>Mandato afirmativo: irse</vt:lpstr>
      <vt:lpstr>Mandato negativo: pagarlo</vt:lpstr>
      <vt:lpstr>Buena suerte en el  EXAMEN SEMESTRAL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Imperativo</dc:title>
  <dc:creator>Humphrey Fradl</dc:creator>
  <cp:lastModifiedBy>Humphrey Fradl</cp:lastModifiedBy>
  <cp:revision>31</cp:revision>
  <dcterms:created xsi:type="dcterms:W3CDTF">2016-12-12T23:09:59Z</dcterms:created>
  <dcterms:modified xsi:type="dcterms:W3CDTF">2016-12-13T03:18:41Z</dcterms:modified>
</cp:coreProperties>
</file>